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859" r:id="rId2"/>
    <p:sldId id="1186" r:id="rId3"/>
    <p:sldId id="1140" r:id="rId4"/>
    <p:sldId id="1142" r:id="rId5"/>
    <p:sldId id="1173" r:id="rId6"/>
    <p:sldId id="1143" r:id="rId7"/>
    <p:sldId id="1174" r:id="rId8"/>
    <p:sldId id="1175" r:id="rId9"/>
    <p:sldId id="1144" r:id="rId10"/>
    <p:sldId id="1176" r:id="rId11"/>
    <p:sldId id="1145" r:id="rId12"/>
    <p:sldId id="1177" r:id="rId13"/>
    <p:sldId id="1146" r:id="rId14"/>
    <p:sldId id="1147" r:id="rId15"/>
    <p:sldId id="1148" r:id="rId16"/>
    <p:sldId id="1178" r:id="rId17"/>
    <p:sldId id="1149" r:id="rId18"/>
    <p:sldId id="1179" r:id="rId19"/>
    <p:sldId id="1150" r:id="rId20"/>
    <p:sldId id="1180" r:id="rId21"/>
    <p:sldId id="1151" r:id="rId22"/>
    <p:sldId id="1152" r:id="rId23"/>
    <p:sldId id="1153" r:id="rId24"/>
    <p:sldId id="1181" r:id="rId25"/>
    <p:sldId id="1154" r:id="rId26"/>
    <p:sldId id="1155" r:id="rId27"/>
    <p:sldId id="1156" r:id="rId28"/>
    <p:sldId id="1157" r:id="rId29"/>
    <p:sldId id="1158" r:id="rId30"/>
    <p:sldId id="1159" r:id="rId31"/>
    <p:sldId id="1162" r:id="rId32"/>
    <p:sldId id="1164" r:id="rId33"/>
    <p:sldId id="1165" r:id="rId34"/>
    <p:sldId id="1166" r:id="rId35"/>
    <p:sldId id="1167" r:id="rId36"/>
    <p:sldId id="1168" r:id="rId37"/>
    <p:sldId id="1169" r:id="rId38"/>
    <p:sldId id="1170" r:id="rId39"/>
    <p:sldId id="1171" r:id="rId40"/>
    <p:sldId id="1184" r:id="rId41"/>
    <p:sldId id="1185" r:id="rId4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1"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28">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E1F4FC"/>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6" d="100"/>
          <a:sy n="106" d="100"/>
        </p:scale>
        <p:origin x="588" y="120"/>
      </p:cViewPr>
      <p:guideLst>
        <p:guide orient="horz" pos="2121"/>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28"/>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348880"/>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第十三章提优测评卷</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277394"/>
            <a:ext cx="11485848" cy="2238241"/>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一切物体在任何温度下都具有内能，冰山温度虽然很低，但仍然具有内能，</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正确；羽毛不善于传导热，所以企鹅披着厚厚的羽毛，可以减少热传递带走的热量，</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正确；跺脚的过程是做功的过程，此过程中机械能转化为内能，身体的内能增加，可以暖和些，</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455930" y="1659890"/>
            <a:ext cx="11186160"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豆豆</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这里太冷了</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冰山肯定没有内能了</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丁丁</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再冷</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冰山也有内能</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因为一切物体都具有内能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丁丁</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冰天雪地的</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披着厚羽毛</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可以减少热传递</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豆豆</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对啊</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如果实在太冷的话</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跺跺脚我们也能热起来</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根据表中几种物质的比热容，判断下列说法中不正确的是（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制作体温计常用水银做介质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原因之一是水银的比热容较小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北方楼房中的暖气用水做介质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利用了水的比热容大的特性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由于水比冰的比热容大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所以冷却食品时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的冰效果好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由于水比沙子的比热容大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所以内陆地区的昼夜温差比沿海地区大</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1751833"/>
          <a:ext cx="10971212" cy="1437705"/>
        </p:xfrm>
        <a:graphic>
          <a:graphicData uri="http://schemas.openxmlformats.org/drawingml/2006/table">
            <a:tbl>
              <a:tblPr firstRow="1" firstCol="1" bandRow="1"/>
              <a:tblGrid>
                <a:gridCol w="1312157">
                  <a:extLst>
                    <a:ext uri="{9D8B030D-6E8A-4147-A177-3AD203B41FA5}">
                      <a16:colId xmlns:a16="http://schemas.microsoft.com/office/drawing/2014/main" val="20000"/>
                    </a:ext>
                  </a:extLst>
                </a:gridCol>
                <a:gridCol w="3864061">
                  <a:extLst>
                    <a:ext uri="{9D8B030D-6E8A-4147-A177-3AD203B41FA5}">
                      <a16:colId xmlns:a16="http://schemas.microsoft.com/office/drawing/2014/main" val="20001"/>
                    </a:ext>
                  </a:extLst>
                </a:gridCol>
                <a:gridCol w="1930933">
                  <a:extLst>
                    <a:ext uri="{9D8B030D-6E8A-4147-A177-3AD203B41FA5}">
                      <a16:colId xmlns:a16="http://schemas.microsoft.com/office/drawing/2014/main" val="20002"/>
                    </a:ext>
                  </a:extLst>
                </a:gridCol>
                <a:gridCol w="3864061">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mn-lt"/>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矩形 4"/>
          <p:cNvSpPr/>
          <p:nvPr/>
        </p:nvSpPr>
        <p:spPr>
          <a:xfrm>
            <a:off x="8759502" y="1265671"/>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2415069"/>
            <a:ext cx="11485848" cy="3998146"/>
          </a:xfrm>
        </p:spPr>
        <p:txBody>
          <a:bodyPr/>
          <a:lstStyle/>
          <a:p>
            <a:pPr hangingPunct="0">
              <a:lnSpc>
                <a:spcPct val="140000"/>
              </a:lnSpc>
              <a:spcAft>
                <a:spcPts val="0"/>
              </a:spcAft>
            </a:pPr>
            <a:r>
              <a:rPr lang="en-US" altLang="zh-CN" sz="230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水银的比热容比较小，与相同质量的其他物质相比，吸收相同的热量温度升得较高，可以更准确地测量物体的温度，</a:t>
            </a:r>
            <a:r>
              <a:rPr lang="en-US" altLang="zh-CN" sz="2300">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latin typeface="Times New Roman" panose="02020603050405020304" pitchFamily="18" charset="0"/>
                <a:ea typeface="宋体" panose="02010600030101010101" pitchFamily="2" charset="-122"/>
                <a:cs typeface="Times New Roman" panose="02020603050405020304" pitchFamily="18" charset="0"/>
              </a:rPr>
              <a:t>不符合题意；水的比热容比较大，与相同质量的其他物质相比，降低相同的温度时可以放出较多的热量，取暖效果更好，</a:t>
            </a:r>
            <a:r>
              <a:rPr lang="en-US" altLang="zh-CN" sz="2300">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latin typeface="Times New Roman" panose="02020603050405020304" pitchFamily="18" charset="0"/>
                <a:ea typeface="宋体" panose="02010600030101010101" pitchFamily="2" charset="-122"/>
                <a:cs typeface="Times New Roman" panose="02020603050405020304" pitchFamily="18" charset="0"/>
              </a:rPr>
              <a:t>不符合题意；用质量相等的</a:t>
            </a:r>
            <a:r>
              <a:rPr lang="en-US" altLang="zh-CN" sz="2300">
                <a:latin typeface="Times New Roman" panose="02020603050405020304" pitchFamily="18" charset="0"/>
                <a:ea typeface="宋体" panose="02010600030101010101" pitchFamily="2" charset="-122"/>
                <a:cs typeface="Times New Roman" panose="02020603050405020304" pitchFamily="18" charset="0"/>
              </a:rPr>
              <a:t>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的冰冷却食品，冰吸收热量首先熔化成</a:t>
            </a:r>
            <a:r>
              <a:rPr lang="en-US" altLang="zh-CN" sz="2300">
                <a:latin typeface="Times New Roman" panose="02020603050405020304" pitchFamily="18" charset="0"/>
                <a:ea typeface="宋体" panose="02010600030101010101" pitchFamily="2" charset="-122"/>
                <a:cs typeface="Times New Roman" panose="02020603050405020304" pitchFamily="18" charset="0"/>
              </a:rPr>
              <a:t>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的水，比用</a:t>
            </a:r>
            <a:r>
              <a:rPr lang="en-US" altLang="zh-CN" sz="2300">
                <a:latin typeface="Times New Roman" panose="02020603050405020304" pitchFamily="18" charset="0"/>
                <a:ea typeface="宋体" panose="02010600030101010101" pitchFamily="2" charset="-122"/>
                <a:cs typeface="Times New Roman" panose="02020603050405020304" pitchFamily="18" charset="0"/>
              </a:rPr>
              <a:t>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的水直接冷却物体多了一个冰熔化吸热的过程，所以要使物体冷却，用质量相等的</a:t>
            </a:r>
            <a:r>
              <a:rPr lang="en-US" altLang="zh-CN" sz="2300">
                <a:latin typeface="Times New Roman" panose="02020603050405020304" pitchFamily="18" charset="0"/>
                <a:ea typeface="宋体" panose="02010600030101010101" pitchFamily="2" charset="-122"/>
                <a:cs typeface="Times New Roman" panose="02020603050405020304" pitchFamily="18" charset="0"/>
              </a:rPr>
              <a:t>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的冰和</a:t>
            </a:r>
            <a:r>
              <a:rPr lang="en-US" altLang="zh-CN" sz="2300">
                <a:latin typeface="Times New Roman" panose="02020603050405020304" pitchFamily="18" charset="0"/>
                <a:ea typeface="宋体" panose="02010600030101010101" pitchFamily="2" charset="-122"/>
                <a:cs typeface="Times New Roman" panose="02020603050405020304" pitchFamily="18" charset="0"/>
              </a:rPr>
              <a:t>0 </a:t>
            </a:r>
            <a:r>
              <a:rPr lang="en-US" altLang="zh-CN" sz="2300">
                <a:latin typeface="宋体" panose="02010600030101010101" pitchFamily="2" charset="-122"/>
                <a:ea typeface="宋体" panose="02010600030101010101" pitchFamily="2" charset="-122"/>
                <a:cs typeface="Times New Roman" panose="02020603050405020304" pitchFamily="18" charset="0"/>
              </a:rPr>
              <a:t>℃</a:t>
            </a:r>
            <a:r>
              <a:rPr lang="zh-CN" altLang="zh-CN" sz="2300">
                <a:latin typeface="Times New Roman" panose="02020603050405020304" pitchFamily="18" charset="0"/>
                <a:ea typeface="宋体" panose="02010600030101010101" pitchFamily="2" charset="-122"/>
                <a:cs typeface="Times New Roman" panose="02020603050405020304" pitchFamily="18" charset="0"/>
              </a:rPr>
              <a:t>的水，冰的效果会好些，</a:t>
            </a:r>
            <a:r>
              <a:rPr lang="en-US" altLang="zh-CN" sz="2300">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latin typeface="Times New Roman" panose="02020603050405020304" pitchFamily="18" charset="0"/>
                <a:ea typeface="宋体" panose="02010600030101010101" pitchFamily="2" charset="-122"/>
                <a:cs typeface="Times New Roman" panose="02020603050405020304" pitchFamily="18" charset="0"/>
              </a:rPr>
              <a:t>符合题意；水比沙子的比热容大，在吸收和放出相同的热量时，水的温度变化值更小，沙子的温度变化值大，所以内陆地区的昼夜温差比沿海地区大，</a:t>
            </a:r>
            <a:r>
              <a:rPr lang="en-US" altLang="zh-CN" sz="2300">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300"/>
          </a:p>
        </p:txBody>
      </p:sp>
      <p:sp>
        <p:nvSpPr>
          <p:cNvPr id="4" name="文本框 3"/>
          <p:cNvSpPr txBox="1"/>
          <p:nvPr/>
        </p:nvSpPr>
        <p:spPr>
          <a:xfrm>
            <a:off x="466090" y="942340"/>
            <a:ext cx="11300460"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制作体温计常用水银做介质</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原因之一是水银的比热容较小</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北方楼房中的暖气用水做介质</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利用了水的比热容大的特性</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由于水比冰的比热容大</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所以冷却食品时</a:t>
            </a:r>
            <a:r>
              <a:rPr lang="en-US" altLang="zh-CN" sz="2400" b="0">
                <a:solidFill>
                  <a:srgbClr val="000000"/>
                </a:solidFill>
                <a:cs typeface="Times New Roman" panose="02020603050405020304" pitchFamily="18" charset="0"/>
                <a:sym typeface="+mn-ea"/>
              </a:rPr>
              <a:t>0</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的水比</a:t>
            </a:r>
            <a:r>
              <a:rPr lang="en-US" altLang="zh-CN" sz="2400" b="0">
                <a:solidFill>
                  <a:srgbClr val="000000"/>
                </a:solidFill>
                <a:cs typeface="Times New Roman" panose="02020603050405020304" pitchFamily="18" charset="0"/>
                <a:sym typeface="+mn-ea"/>
              </a:rPr>
              <a:t>0</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的冰效果好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由于水比沙子的比热容大</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所以内陆地区的昼夜温差比沿海地区大</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27051"/>
                <a:ext cx="11485848" cy="247003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干泥沙的比热容是水的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，干泥沙与水的质量之比是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，吸收的热量之比是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，则干泥沙和水升高的温度之比为（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227051"/>
                <a:ext cx="11485848" cy="2470035"/>
              </a:xfrm>
              <a:blipFill rotWithShape="1">
                <a:blip r:embed="rId2"/>
                <a:stretch>
                  <a:fillRect l="-2" t="-9" r="1" b="-227"/>
                </a:stretch>
              </a:blipFill>
            </p:spPr>
            <p:txBody>
              <a:bodyPr/>
              <a:lstStyle/>
              <a:p>
                <a:r>
                  <a:rPr lang="zh-CN" altLang="en-US">
                    <a:noFill/>
                  </a:rPr>
                  <a:t> </a:t>
                </a:r>
              </a:p>
            </p:txBody>
          </p:sp>
        </mc:Fallback>
      </mc:AlternateContent>
      <p:sp>
        <p:nvSpPr>
          <p:cNvPr id="4" name="矩形 3"/>
          <p:cNvSpPr/>
          <p:nvPr/>
        </p:nvSpPr>
        <p:spPr>
          <a:xfrm>
            <a:off x="6058890" y="2117523"/>
            <a:ext cx="407484" cy="461665"/>
          </a:xfrm>
          <a:prstGeom prst="rect">
            <a:avLst/>
          </a:prstGeom>
        </p:spPr>
        <p:txBody>
          <a:bodyPr wrap="none">
            <a:spAutoFit/>
          </a:bodyPr>
          <a:lstStyle/>
          <a:p>
            <a:r>
              <a:rPr lang="en-US" altLang="zh-CN" sz="2400"/>
              <a:t>D</a:t>
            </a:r>
            <a:endParaRPr lang="zh-CN" altLang="en-US"/>
          </a:p>
        </p:txBody>
      </p:sp>
      <mc:AlternateContent xmlns:mc="http://schemas.openxmlformats.org/markup-compatibility/2006">
        <mc:Choice xmlns:a14="http://schemas.microsoft.com/office/drawing/2010/main" Requires="a14">
          <p:sp>
            <p:nvSpPr>
              <p:cNvPr id="5" name="内容占位符 1"/>
              <p:cNvSpPr txBox="1"/>
              <p:nvPr/>
            </p:nvSpPr>
            <p:spPr bwMode="auto">
              <a:xfrm>
                <a:off x="360680" y="3675380"/>
                <a:ext cx="11485880" cy="22631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lnSpc>
                    <a:spcPct val="130000"/>
                  </a:lnSpc>
                  <a:spcAft>
                    <a:spcPts val="0"/>
                  </a:spcAft>
                </a:pP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由题意可知，干泥沙和水的比热容之比</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沙</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，干泥沙与水的质量之比是</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沙</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，吸收的热量之比</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沙</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可知，干泥沙</a:t>
                </a:r>
                <a:endPar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00000"/>
                  </a:lnSpc>
                  <a:spcAft>
                    <a:spcPts val="0"/>
                  </a:spcAf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和水升高的温度之比</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e>
                          <m:sub>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sub>
                        </m:sSub>
                      </m:num>
                      <m:den>
                        <m:r>
                          <m:rPr>
                            <m:sty m:val="p"/>
                          </m:rPr>
                          <a:rPr lang="en-US" altLang="zh-CN" b="0" i="0">
                            <a:solidFill>
                              <a:schemeClr val="tx1"/>
                            </a:solidFill>
                            <a:latin typeface="Cambria Math" panose="02040503050406030204" pitchFamily="18" charset="0"/>
                            <a:ea typeface="宋体" panose="02010600030101010101" pitchFamily="2" charset="-122"/>
                            <a:cs typeface="Times New Roman" panose="02020603050405020304" pitchFamily="18" charset="0"/>
                          </a:rPr>
                          <m:t>Δ</m:t>
                        </m:r>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𝑡</m:t>
                            </m:r>
                          </m:e>
                          <m:sub>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num>
                          <m:den>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r>
                              <m:rPr>
                                <m:nor/>
                              </m:rPr>
                              <a:rPr lang="en-US" altLang="zh-CN" i="1" smtClean="0">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den>
                        </m:f>
                      </m:num>
                      <m:den>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num>
                          <m:den>
                            <m:r>
                              <m:rPr>
                                <m:nor/>
                              </m:rPr>
                              <a:rPr lang="en-US" altLang="zh-CN" i="1" smtClean="0">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r>
                              <m:rPr>
                                <m:nor/>
                              </m:rPr>
                              <a:rPr lang="en-US" altLang="zh-CN" i="1" smtClean="0">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den>
                        </m:f>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Q</m:t>
                            </m:r>
                          </m:e>
                          <m:sub>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水</m:t>
                            </m:r>
                          </m:sub>
                        </m:sSub>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r>
                          <m:rPr>
                            <m:nor/>
                          </m:rPr>
                          <a:rPr lang="en-US" altLang="zh-CN" i="1">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latin typeface="Times New Roman" panose="02020603050405020304" pitchFamily="18" charset="0"/>
                            <a:ea typeface="宋体" panose="02010600030101010101" pitchFamily="2" charset="-122"/>
                            <a:cs typeface="Times New Roman" panose="02020603050405020304" pitchFamily="18" charset="0"/>
                          </a:rPr>
                          <m:t>沙</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25</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8</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680" y="3675380"/>
                <a:ext cx="11485880" cy="2263140"/>
              </a:xfrm>
              <a:prstGeom prst="rect">
                <a:avLst/>
              </a:prstGeom>
              <a:blipFill>
                <a:blip r:embed="rId3"/>
                <a:stretch>
                  <a:fillRect l="-796" t="-270"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l" hangingPunct="0">
              <a:spcAft>
                <a:spcPts val="0"/>
              </a:spcAft>
              <a:tabLst>
                <a:tab pos="5941060" algn="l"/>
              </a:tabLs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江苏常州期末</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铝</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，质量和初温都相同的铜块和铝块，使它们分别放出相同的热量后，再将铜块和铝块紧密接触，则铜块和铝块接触过程中（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铜块释放热量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铝块吸收热量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铜块吸收热量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铝块释放热量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铜块释放温度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铝块吸收温度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铜块吸收温度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铝块释放温度</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11630" y="1395524"/>
            <a:ext cx="389850" cy="461665"/>
          </a:xfrm>
          <a:prstGeom prst="rect">
            <a:avLst/>
          </a:prstGeom>
        </p:spPr>
        <p:txBody>
          <a:bodyPr wrap="none">
            <a:spAutoFit/>
          </a:bodyPr>
          <a:lstStyle/>
          <a:p>
            <a:r>
              <a:rPr lang="en-US" altLang="zh-CN" sz="2400"/>
              <a:t>B</a:t>
            </a:r>
            <a:endParaRPr lang="zh-CN" altLang="en-US"/>
          </a:p>
        </p:txBody>
      </p:sp>
      <mc:AlternateContent xmlns:mc="http://schemas.openxmlformats.org/markup-compatibility/2006" xmlns:a14="http://schemas.microsoft.com/office/drawing/2010/main">
        <mc:Choice Requires="a14">
          <p:sp>
            <p:nvSpPr>
              <p:cNvPr id="5" name="内容占位符 1"/>
              <p:cNvSpPr txBox="1"/>
              <p:nvPr/>
            </p:nvSpPr>
            <p:spPr bwMode="auto">
              <a:xfrm>
                <a:off x="360854" y="4005064"/>
                <a:ext cx="11485848" cy="225068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铜</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铝</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，质量和初温都相同的铜块和铝块，它们分别放出相同的热量后，由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mtClean="0">
                            <a:latin typeface="Times New Roman" panose="02020603050405020304" pitchFamily="18" charset="0"/>
                            <a:ea typeface="宋体" panose="02010600030101010101" pitchFamily="2" charset="-122"/>
                            <a:cs typeface="Times New Roman" panose="02020603050405020304" pitchFamily="18" charset="0"/>
                          </a:rPr>
                          <m:t>Q</m:t>
                        </m:r>
                        <m:r>
                          <a:rPr lang="zh-CN" altLang="en-US" b="0" i="1" baseline="-25000">
                            <a:latin typeface="Cambria Math" panose="02040503050406030204" pitchFamily="18" charset="0"/>
                            <a:ea typeface="+mj-ea"/>
                            <a:cs typeface="Times New Roman" panose="02020603050405020304" pitchFamily="18" charset="0"/>
                          </a:rPr>
                          <m:t>放</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𝑐𝑚</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可知，铜块的末温更低，铝块的末温更高，由于热传递时，热量从高温物体向低温物体转移，所以铜块和铝块紧密接触时，铜块吸收热量，铝块释放热量，故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4005064"/>
                <a:ext cx="11485848" cy="2250681"/>
              </a:xfrm>
              <a:prstGeom prst="rect">
                <a:avLst/>
              </a:prstGeom>
              <a:blipFill rotWithShape="1">
                <a:blip r:embed="rId2"/>
                <a:stretch>
                  <a:fillRect l="-2" t="-5"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北京海淀区期末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）已知某种物质吸收的热量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与比热容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和温度变化量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之间满足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加热初温相同的液体甲、乙、丙，图中的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个点分别对应液体甲、乙、丙在温度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随吸收热量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而升高的过程中的某一状态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已知液体甲和乙的</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质量相同但种类不同，液体乙和丙的质量不同但种类相同</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下列判断正确的是（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液体甲的比热容小于液体乙的比热容</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液体甲的质量大于液体丙的质量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升高相同的温度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液体乙吸收的热量多于液体丙吸收的热量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吸收相同的热量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液体丙升高的温度低于液体甲升高的温度</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406.jpg" descr="id:2147487466;FounderCES"/>
          <p:cNvPicPr/>
          <p:nvPr/>
        </p:nvPicPr>
        <p:blipFill>
          <a:blip r:embed="rId2"/>
          <a:stretch>
            <a:fillRect/>
          </a:stretch>
        </p:blipFill>
        <p:spPr>
          <a:xfrm>
            <a:off x="9182924" y="2950822"/>
            <a:ext cx="2088232" cy="2146139"/>
          </a:xfrm>
          <a:prstGeom prst="rect">
            <a:avLst/>
          </a:prstGeom>
        </p:spPr>
      </p:pic>
      <p:sp>
        <p:nvSpPr>
          <p:cNvPr id="6" name="矩形 5"/>
          <p:cNvSpPr/>
          <p:nvPr/>
        </p:nvSpPr>
        <p:spPr>
          <a:xfrm>
            <a:off x="9485472" y="4932542"/>
            <a:ext cx="1569660"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p>
        </p:txBody>
      </p:sp>
      <p:sp>
        <p:nvSpPr>
          <p:cNvPr id="4" name="矩形 3"/>
          <p:cNvSpPr/>
          <p:nvPr/>
        </p:nvSpPr>
        <p:spPr>
          <a:xfrm>
            <a:off x="10638349" y="2489157"/>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甲、乙、丙的温度－热量图像为过原点的直线，如图所示</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液体甲和乙的质量相同，由图可知，液体甲和液体乙升高相同的</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温度，液体甲吸收的热量多，根据</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可知，液体甲的比热</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容大，</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错误；液体乙和丙的质量不同但</a:t>
            </a:r>
            <a:r>
              <a:rPr lang="zh-CN" altLang="zh-CN" spc="-100">
                <a:latin typeface="Times New Roman" panose="02020603050405020304" pitchFamily="18" charset="0"/>
                <a:ea typeface="宋体" panose="02010600030101010101" pitchFamily="2" charset="-122"/>
                <a:cs typeface="Times New Roman" panose="02020603050405020304" pitchFamily="18" charset="0"/>
              </a:rPr>
              <a:t>种类相同，即液体乙和丙</a:t>
            </a:r>
            <a:endParaRPr lang="en-US" altLang="zh-CN" spc="-1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比热容相同，由图可知，液体乙和液体丙升高相同的温度，液体</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丙吸收的热量多，根据</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可知，液体丙的质量大于液体乙的质量，因液体甲和乙的质量相同，则液体甲的质量小于液体丙的质量，</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错误；由图可知，升高相同的温度，液体乙吸收的热量小于液体丙吸收的热量，</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错误；由图可知，吸收相同的热量，液体丙升高的温度低于液体甲升高的温度，故</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正确</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D.</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76282" y="3040557"/>
            <a:ext cx="1576072" cy="576248"/>
          </a:xfrm>
          <a:prstGeom prst="rect">
            <a:avLst/>
          </a:prstGeom>
        </p:spPr>
        <p:txBody>
          <a:bodyPr wrap="none">
            <a:spAutoFit/>
          </a:bodyPr>
          <a:lstStyle/>
          <a:p>
            <a:pPr algn="just">
              <a:lnSpc>
                <a:spcPct val="150000"/>
              </a:lnSpc>
              <a:spcAft>
                <a:spcPts val="0"/>
              </a:spcAft>
            </a:pPr>
            <a:r>
              <a:rPr lang="zh-CN" altLang="zh-CN" sz="2400" b="0">
                <a:solidFill>
                  <a:schemeClr val="tx1"/>
                </a:solidFill>
                <a:cs typeface="Times New Roman" panose="02020603050405020304" pitchFamily="18" charset="0"/>
              </a:rPr>
              <a:t>（第</a:t>
            </a:r>
            <a:r>
              <a:rPr lang="en-US" altLang="zh-CN" sz="2400" b="0">
                <a:solidFill>
                  <a:schemeClr val="tx1"/>
                </a:solidFill>
                <a:cs typeface="Times New Roman" panose="02020603050405020304" pitchFamily="18" charset="0"/>
              </a:rPr>
              <a:t>8</a:t>
            </a:r>
            <a:r>
              <a:rPr lang="zh-CN" altLang="zh-CN" sz="2400" b="0">
                <a:solidFill>
                  <a:schemeClr val="tx1"/>
                </a:solidFill>
                <a:cs typeface="Times New Roman" panose="02020603050405020304" pitchFamily="18" charset="0"/>
              </a:rPr>
              <a:t>题）</a:t>
            </a:r>
            <a:endParaRPr lang="zh-CN" altLang="zh-CN" sz="900" b="0">
              <a:solidFill>
                <a:schemeClr val="tx1"/>
              </a:solidFill>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350578" y="836712"/>
            <a:ext cx="2427481" cy="240137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075073"/>
          </a:xfrm>
        </p:spPr>
        <p:txBody>
          <a:bodyPr/>
          <a:lstStyle/>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）在沿海地区，炎热、晴朗的天气里常常出现</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海陆风</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，当出现如图所示风向时，通常（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发生在白天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且陆地温度较高</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发生在白天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且海水温度较高</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发生在夜晚</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且陆地温度较高</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59410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发生在夜晚</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且海水温度较高</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67.jpg" descr="id:2147487473;FounderCES"/>
          <p:cNvPicPr/>
          <p:nvPr/>
        </p:nvPicPr>
        <p:blipFill>
          <a:blip r:embed="rId2"/>
          <a:stretch>
            <a:fillRect/>
          </a:stretch>
        </p:blipFill>
        <p:spPr>
          <a:xfrm>
            <a:off x="5481422" y="1484783"/>
            <a:ext cx="3156214" cy="1765499"/>
          </a:xfrm>
          <a:prstGeom prst="rect">
            <a:avLst/>
          </a:prstGeom>
        </p:spPr>
      </p:pic>
      <p:sp>
        <p:nvSpPr>
          <p:cNvPr id="4" name="矩形 3"/>
          <p:cNvSpPr/>
          <p:nvPr/>
        </p:nvSpPr>
        <p:spPr>
          <a:xfrm>
            <a:off x="6266468" y="3250283"/>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9</a:t>
            </a:r>
            <a:r>
              <a:rPr lang="zh-CN" altLang="zh-CN" sz="2200" b="0">
                <a:solidFill>
                  <a:srgbClr val="000000"/>
                </a:solidFill>
                <a:cs typeface="Times New Roman" panose="02020603050405020304" pitchFamily="18" charset="0"/>
              </a:rPr>
              <a:t>题）</a:t>
            </a:r>
          </a:p>
        </p:txBody>
      </p:sp>
      <p:sp>
        <p:nvSpPr>
          <p:cNvPr id="6" name="矩形 5"/>
          <p:cNvSpPr/>
          <p:nvPr/>
        </p:nvSpPr>
        <p:spPr>
          <a:xfrm>
            <a:off x="2782838" y="1307425"/>
            <a:ext cx="388248" cy="430887"/>
          </a:xfrm>
          <a:prstGeom prst="rect">
            <a:avLst/>
          </a:prstGeom>
        </p:spPr>
        <p:txBody>
          <a:bodyPr wrap="none">
            <a:spAutoFit/>
          </a:bodyPr>
          <a:lstStyle/>
          <a:p>
            <a:r>
              <a:rPr lang="en-US" altLang="zh-CN" sz="2200"/>
              <a:t>D</a:t>
            </a:r>
            <a:endParaRPr lang="zh-CN" altLang="en-US" sz="2200"/>
          </a:p>
        </p:txBody>
      </p:sp>
      <p:sp>
        <p:nvSpPr>
          <p:cNvPr id="7" name="内容占位符 1"/>
          <p:cNvSpPr txBox="1"/>
          <p:nvPr/>
        </p:nvSpPr>
        <p:spPr bwMode="auto">
          <a:xfrm>
            <a:off x="360854" y="3807038"/>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水的比热容比泥土、沙子的大，白天太阳照射时，水面温度上升得慢，陆地温度上升得快，热空气上升，冷空气补充，风从海面吹向陆地，形成海风；晚上，气温下降，水面温度下降得慢，温度高一些，热空气上升，风从陆地吹向海面，形成陆风</a:t>
            </a:r>
            <a:r>
              <a:rPr lang="en-US" altLang="zh-CN" sz="220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latin typeface="Times New Roman" panose="02020603050405020304" pitchFamily="18" charset="0"/>
                <a:ea typeface="宋体" panose="02010600030101010101" pitchFamily="2" charset="-122"/>
                <a:cs typeface="Times New Roman" panose="02020603050405020304" pitchFamily="18" charset="0"/>
              </a:rPr>
              <a:t>由题图可知，此时地面附近的空气从陆地吹向海洋，形成陆风，故出现如题图所示风向时，通常发生在夜晚，且海水温度较高</a:t>
            </a:r>
            <a:r>
              <a:rPr lang="en-US" altLang="zh-CN" sz="220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593565"/>
          </a:xfrm>
          <a:solidFill>
            <a:srgbClr val="E1F4FC"/>
          </a:solidFill>
        </p:spPr>
        <p:txBody>
          <a:bodyPr/>
          <a:lstStyle/>
          <a:p>
            <a:pPr hangingPunct="0">
              <a:spcAft>
                <a:spcPts val="0"/>
              </a:spcAft>
            </a:pPr>
            <a:r>
              <a:rPr lang="en-US" altLang="zh-CN">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白天</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陆地比大海升温快</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地面附近的热空气上升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海面较冷的空气就会来补充</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较冷的空气沿海面吹向陆地</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形成海风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夜晚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陆地比大海降温快</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海面附近的热空气上升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地面较冷的空气就会来补充</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较冷的空气沿地面吹向大海</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形成陆风</a:t>
            </a:r>
            <a:r>
              <a:rPr lang="en-US" altLang="zh-CN">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9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67.jpg" descr="id:2147487473;FounderCES"/>
          <p:cNvPicPr/>
          <p:nvPr/>
        </p:nvPicPr>
        <p:blipFill>
          <a:blip r:embed="rId2">
            <a:clrChange>
              <a:clrFrom>
                <a:srgbClr val="FFFFFF"/>
              </a:clrFrom>
              <a:clrTo>
                <a:srgbClr val="FFFFFF">
                  <a:alpha val="0"/>
                </a:srgbClr>
              </a:clrTo>
            </a:clrChange>
          </a:blip>
          <a:stretch>
            <a:fillRect/>
          </a:stretch>
        </p:blipFill>
        <p:spPr>
          <a:xfrm>
            <a:off x="4655046" y="3501008"/>
            <a:ext cx="3156214" cy="1765499"/>
          </a:xfrm>
          <a:prstGeom prst="rect">
            <a:avLst/>
          </a:prstGeom>
        </p:spPr>
      </p:pic>
      <p:sp>
        <p:nvSpPr>
          <p:cNvPr id="5" name="矩形 4"/>
          <p:cNvSpPr/>
          <p:nvPr/>
        </p:nvSpPr>
        <p:spPr>
          <a:xfrm>
            <a:off x="5360485" y="5197340"/>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9</a:t>
            </a:r>
            <a:r>
              <a:rPr lang="zh-CN" altLang="zh-CN" sz="2200" b="0">
                <a:solidFill>
                  <a:srgbClr val="000000"/>
                </a:solidFill>
                <a:cs typeface="Times New Roman" panose="02020603050405020304" pitchFamily="18" charset="0"/>
              </a:rPr>
              <a:t>题）</a:t>
            </a:r>
          </a:p>
        </p:txBody>
      </p:sp>
      <p:pic>
        <p:nvPicPr>
          <p:cNvPr id="6" name="图片 5"/>
          <p:cNvPicPr>
            <a:picLocks noChangeAspect="1"/>
          </p:cNvPicPr>
          <p:nvPr/>
        </p:nvPicPr>
        <p:blipFill>
          <a:blip r:embed="rId3"/>
          <a:stretch>
            <a:fillRect/>
          </a:stretch>
        </p:blipFill>
        <p:spPr>
          <a:xfrm>
            <a:off x="373897" y="1268760"/>
            <a:ext cx="1720840" cy="440309"/>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如图甲所示，网上曾热销一种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能很快将开水变成适饮的温水，而后又能将凉水变成适饮的温水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为破解此中秘密，某中学物理小组设计了如图乙所示的模型，设此杯内胆中被封存着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水，室温为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现向杯中倒入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的开水，摇一摇，杯内水温迅速降至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，饮用完后迅速将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室温矿泉水倒入该杯，摇一摇，矿泉水的温度可升至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，若忽略内胆及空间的热能消耗，则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分别大约为（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75.jpg" descr="id:2147487480;FounderCES"/>
          <p:cNvPicPr/>
          <p:nvPr/>
        </p:nvPicPr>
        <p:blipFill>
          <a:blip r:embed="rId2"/>
          <a:stretch>
            <a:fillRect/>
          </a:stretch>
        </p:blipFill>
        <p:spPr>
          <a:xfrm>
            <a:off x="5375126" y="4221088"/>
            <a:ext cx="4232588" cy="1728192"/>
          </a:xfrm>
          <a:prstGeom prst="rect">
            <a:avLst/>
          </a:prstGeom>
        </p:spPr>
      </p:pic>
      <p:sp>
        <p:nvSpPr>
          <p:cNvPr id="4" name="矩形 3"/>
          <p:cNvSpPr/>
          <p:nvPr/>
        </p:nvSpPr>
        <p:spPr>
          <a:xfrm>
            <a:off x="6743278" y="5857020"/>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p>
        </p:txBody>
      </p:sp>
      <p:sp>
        <p:nvSpPr>
          <p:cNvPr id="6" name="矩形 5"/>
          <p:cNvSpPr/>
          <p:nvPr/>
        </p:nvSpPr>
        <p:spPr>
          <a:xfrm>
            <a:off x="1484882" y="3615407"/>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764704"/>
            <a:ext cx="11485848" cy="4454233"/>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pc="-100">
                <a:solidFill>
                  <a:srgbClr val="000000"/>
                </a:solidFill>
                <a:latin typeface="+mj-ea"/>
                <a:ea typeface="+mj-ea"/>
                <a:cs typeface="Times New Roman" panose="02020603050405020304" pitchFamily="18" charset="0"/>
              </a:rPr>
              <a:t>、</a:t>
            </a: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选择题</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本题包括</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个选项符合题意</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l"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安徽蚌埠蚌山区月考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）从宏观现象推理微观规律是物理重要的科学素养，以下推理正确的是（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扩散现象能在固、液、气体之间发生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说明分子紧密排列</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弹簧容易压缩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说明分子之间存在引力</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破镜难圆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说明分子之间存在斥力</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温度越高扩散越快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说明温度越高分子热运动越剧烈</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2530155"/>
            <a:ext cx="407484" cy="461665"/>
          </a:xfrm>
          <a:prstGeom prst="rect">
            <a:avLst/>
          </a:prstGeom>
        </p:spPr>
        <p:txBody>
          <a:bodyPr wrap="none">
            <a:spAutoFit/>
          </a:bodyPr>
          <a:lstStyle/>
          <a:p>
            <a:r>
              <a:rPr lang="en-US" altLang="zh-CN" sz="2400"/>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78935"/>
            <a:ext cx="11485848" cy="3416320"/>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热水放出的热量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），凉水吸收的热量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），假设热水放出的热量全部被凉水吸收，则</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latin typeface="Times New Roman" panose="02020603050405020304" pitchFamily="18" charset="0"/>
                <a:ea typeface="宋体" panose="02010600030101010101" pitchFamily="2" charset="-122"/>
                <a:cs typeface="Times New Roman" panose="02020603050405020304" pitchFamily="18" charset="0"/>
              </a:rPr>
              <a:t>，即</a:t>
            </a:r>
            <a:r>
              <a:rPr lang="en-US" altLang="zh-CN">
                <a:latin typeface="Times New Roman" panose="02020603050405020304" pitchFamily="18" charset="0"/>
                <a:ea typeface="宋体" panose="02010600030101010101" pitchFamily="2" charset="-122"/>
                <a:cs typeface="Times New Roman" panose="02020603050405020304" pitchFamily="18" charset="0"/>
              </a:rPr>
              <a:t>4.2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kg</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kg</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kg</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0.3 kg</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52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饮用完后迅速将</a:t>
            </a:r>
            <a:r>
              <a:rPr lang="en-US" altLang="zh-CN">
                <a:latin typeface="Times New Roman" panose="02020603050405020304" pitchFamily="18" charset="0"/>
                <a:ea typeface="宋体" panose="02010600030101010101" pitchFamily="2" charset="-122"/>
                <a:cs typeface="Times New Roman" panose="02020603050405020304" pitchFamily="18" charset="0"/>
              </a:rPr>
              <a:t>200 g</a:t>
            </a:r>
            <a:r>
              <a:rPr lang="zh-CN" altLang="zh-CN">
                <a:latin typeface="Times New Roman" panose="02020603050405020304" pitchFamily="18" charset="0"/>
                <a:ea typeface="宋体" panose="02010600030101010101" pitchFamily="2" charset="-122"/>
                <a:cs typeface="Times New Roman" panose="02020603050405020304" pitchFamily="18" charset="0"/>
              </a:rPr>
              <a:t>室温矿泉水倒入该杯，摇一摇，矿泉水的温度可升至</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，即</a:t>
            </a:r>
            <a:r>
              <a:rPr lang="en-US" altLang="zh-CN">
                <a:latin typeface="Times New Roman" panose="02020603050405020304" pitchFamily="18" charset="0"/>
                <a:ea typeface="宋体" panose="02010600030101010101" pitchFamily="2" charset="-122"/>
                <a:cs typeface="Times New Roman" panose="02020603050405020304" pitchFamily="18" charset="0"/>
              </a:rPr>
              <a:t>4.2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kg</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0.3 kg</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52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kg</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0.2 kg</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39.2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ct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填空题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如图所示，在机械制造行业，常在齿轮、轮轴等表面层中渗碳、渗硅来改善其表面性能，这是利用一切物质的分子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，为了加快渗透速度，通常采用提高温度的方式，这是由于分子运动的剧烈情况与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40.jpg" descr="id:2147487487;FounderCES"/>
          <p:cNvPicPr/>
          <p:nvPr/>
        </p:nvPicPr>
        <p:blipFill>
          <a:blip r:embed="rId2"/>
          <a:stretch>
            <a:fillRect/>
          </a:stretch>
        </p:blipFill>
        <p:spPr>
          <a:xfrm>
            <a:off x="4511030" y="3645024"/>
            <a:ext cx="2700990" cy="1800200"/>
          </a:xfrm>
          <a:prstGeom prst="rect">
            <a:avLst/>
          </a:prstGeom>
        </p:spPr>
      </p:pic>
      <p:sp>
        <p:nvSpPr>
          <p:cNvPr id="4" name="矩形 3"/>
          <p:cNvSpPr/>
          <p:nvPr/>
        </p:nvSpPr>
        <p:spPr>
          <a:xfrm>
            <a:off x="5005457" y="5445224"/>
            <a:ext cx="1712135"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p>
        </p:txBody>
      </p:sp>
      <p:sp>
        <p:nvSpPr>
          <p:cNvPr id="6" name="矩形 5"/>
          <p:cNvSpPr/>
          <p:nvPr/>
        </p:nvSpPr>
        <p:spPr>
          <a:xfrm>
            <a:off x="5031335" y="2463279"/>
            <a:ext cx="3587842" cy="461665"/>
          </a:xfrm>
          <a:prstGeom prst="rect">
            <a:avLst/>
          </a:prstGeom>
        </p:spPr>
        <p:txBody>
          <a:bodyPr wrap="none">
            <a:spAutoFit/>
          </a:bodyPr>
          <a:lstStyle/>
          <a:p>
            <a:r>
              <a:rPr lang="zh-CN" altLang="zh-CN" sz="2400">
                <a:cs typeface="Times New Roman" panose="02020603050405020304" pitchFamily="18" charset="0"/>
              </a:rPr>
              <a:t>都在不停地做无规则运动</a:t>
            </a:r>
            <a:endParaRPr lang="zh-CN" altLang="en-US"/>
          </a:p>
        </p:txBody>
      </p:sp>
      <p:sp>
        <p:nvSpPr>
          <p:cNvPr id="8" name="矩形 7"/>
          <p:cNvSpPr/>
          <p:nvPr/>
        </p:nvSpPr>
        <p:spPr>
          <a:xfrm>
            <a:off x="8619177" y="3018971"/>
            <a:ext cx="803425" cy="461665"/>
          </a:xfrm>
          <a:prstGeom prst="rect">
            <a:avLst/>
          </a:prstGeom>
        </p:spPr>
        <p:txBody>
          <a:bodyPr wrap="none">
            <a:spAutoFit/>
          </a:bodyPr>
          <a:lstStyle/>
          <a:p>
            <a:r>
              <a:rPr lang="zh-CN" altLang="zh-CN" sz="2400">
                <a:cs typeface="Times New Roman" panose="02020603050405020304" pitchFamily="18" charset="0"/>
              </a:rPr>
              <a:t>温度</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r>
              <a:rPr lang="en-US" altLang="zh-CN">
                <a:solidFill>
                  <a:srgbClr val="000000"/>
                </a:solidFill>
                <a:latin typeface="Times New Roman" panose="02020603050405020304" pitchFamily="18" charset="0"/>
                <a:ea typeface="宋体" panose="02010600030101010101" pitchFamily="2" charset="-122"/>
              </a:rPr>
              <a:t>12</a:t>
            </a:r>
            <a:r>
              <a:rPr lang="en-US" altLang="zh-CN">
                <a:solidFill>
                  <a:srgbClr val="000000"/>
                </a:solidFill>
                <a:latin typeface="宋体" panose="02010600030101010101" pitchFamily="2" charset="-122"/>
                <a:cs typeface="Times New Roman" panose="02020603050405020304" pitchFamily="18" charset="0"/>
              </a:rPr>
              <a:t>.                         </a:t>
            </a:r>
            <a:r>
              <a:rPr lang="zh-CN" altLang="zh-CN"/>
              <a:t>神舟十七号载人飞船返回舱着陆 （</a:t>
            </a:r>
            <a:r>
              <a:rPr lang="en-US" altLang="zh-CN" b="1"/>
              <a:t>2025</a:t>
            </a:r>
            <a:r>
              <a:rPr lang="en-US" altLang="zh-CN"/>
              <a:t>·</a:t>
            </a:r>
            <a:r>
              <a:rPr lang="zh-CN" altLang="zh-CN"/>
              <a:t>天津西青区期末）</a:t>
            </a:r>
            <a:r>
              <a:rPr lang="en-US" altLang="zh-CN"/>
              <a:t>2024</a:t>
            </a:r>
            <a:r>
              <a:rPr lang="zh-CN" altLang="zh-CN"/>
              <a:t>年</a:t>
            </a:r>
            <a:r>
              <a:rPr lang="en-US" altLang="zh-CN"/>
              <a:t>4</a:t>
            </a:r>
            <a:r>
              <a:rPr lang="zh-CN" altLang="zh-CN"/>
              <a:t>月</a:t>
            </a:r>
            <a:r>
              <a:rPr lang="en-US" altLang="zh-CN"/>
              <a:t>30</a:t>
            </a:r>
            <a:r>
              <a:rPr lang="zh-CN" altLang="zh-CN"/>
              <a:t>日，神舟十七号载人飞船返回舱在东风着陆场成功着陆（如图甲所示），返回舱在穿越大气层时，产生熊熊火焰（如图乙所示），其表面内能</a:t>
            </a:r>
            <a:r>
              <a:rPr lang="en-US" altLang="zh-CN"/>
              <a:t>______</a:t>
            </a:r>
            <a:r>
              <a:rPr lang="zh-CN" altLang="zh-CN"/>
              <a:t> </a:t>
            </a:r>
            <a:r>
              <a:rPr lang="zh-CN" altLang="zh-CN" u="sng"/>
              <a:t>　　　　</a:t>
            </a:r>
            <a:r>
              <a:rPr lang="zh-CN" altLang="zh-CN"/>
              <a:t>（填</a:t>
            </a:r>
            <a:r>
              <a:rPr lang="en-US" altLang="zh-CN">
                <a:latin typeface="+mj-ea"/>
                <a:ea typeface="+mj-ea"/>
              </a:rPr>
              <a:t>“</a:t>
            </a:r>
            <a:r>
              <a:rPr lang="zh-CN" altLang="zh-CN"/>
              <a:t>增加</a:t>
            </a:r>
            <a:r>
              <a:rPr lang="en-US" altLang="zh-CN">
                <a:latin typeface="+mj-ea"/>
                <a:ea typeface="+mj-ea"/>
              </a:rPr>
              <a:t>”</a:t>
            </a:r>
            <a:r>
              <a:rPr lang="zh-CN" altLang="zh-CN"/>
              <a:t>或</a:t>
            </a:r>
            <a:r>
              <a:rPr lang="en-US" altLang="zh-CN">
                <a:latin typeface="+mj-ea"/>
                <a:ea typeface="+mj-ea"/>
              </a:rPr>
              <a:t>“</a:t>
            </a:r>
            <a:r>
              <a:rPr lang="zh-CN" altLang="zh-CN"/>
              <a:t>减小</a:t>
            </a:r>
            <a:r>
              <a:rPr lang="en-US" altLang="zh-CN">
                <a:latin typeface="+mj-ea"/>
                <a:ea typeface="+mj-ea"/>
              </a:rPr>
              <a:t>”</a:t>
            </a:r>
            <a:r>
              <a:rPr lang="zh-CN" altLang="zh-CN"/>
              <a:t>），此过程改变内能的方式是 </a:t>
            </a:r>
            <a:r>
              <a:rPr lang="zh-CN" altLang="zh-CN" u="sng"/>
              <a:t>　　　</a:t>
            </a:r>
            <a:r>
              <a:rPr lang="zh-CN" altLang="zh-CN"/>
              <a:t>（填</a:t>
            </a:r>
            <a:r>
              <a:rPr lang="en-US" altLang="zh-CN">
                <a:latin typeface="+mj-ea"/>
                <a:ea typeface="+mj-ea"/>
              </a:rPr>
              <a:t>“</a:t>
            </a:r>
            <a:r>
              <a:rPr lang="zh-CN" altLang="zh-CN"/>
              <a:t>做功</a:t>
            </a:r>
            <a:r>
              <a:rPr lang="en-US" altLang="zh-CN">
                <a:latin typeface="+mj-ea"/>
                <a:ea typeface="+mj-ea"/>
              </a:rPr>
              <a:t>”</a:t>
            </a:r>
            <a:r>
              <a:rPr lang="zh-CN" altLang="zh-CN"/>
              <a:t>或</a:t>
            </a:r>
            <a:r>
              <a:rPr lang="en-US" altLang="zh-CN">
                <a:latin typeface="+mj-ea"/>
                <a:ea typeface="+mj-ea"/>
              </a:rPr>
              <a:t>“</a:t>
            </a:r>
            <a:r>
              <a:rPr lang="zh-CN" altLang="zh-CN"/>
              <a:t>热传递</a:t>
            </a:r>
            <a:r>
              <a:rPr lang="en-US" altLang="zh-CN">
                <a:latin typeface="+mj-ea"/>
                <a:ea typeface="+mj-ea"/>
              </a:rPr>
              <a:t>”</a:t>
            </a:r>
            <a:r>
              <a:rPr lang="zh-CN" altLang="zh-CN"/>
              <a:t>）</a:t>
            </a:r>
            <a:r>
              <a:rPr lang="en-US" altLang="zh-CN"/>
              <a:t>.</a:t>
            </a:r>
            <a:endParaRPr lang="zh-CN" altLang="zh-CN"/>
          </a:p>
        </p:txBody>
      </p:sp>
      <p:pic>
        <p:nvPicPr>
          <p:cNvPr id="4" name="gyc407.jpg" descr="id:2147487494;FounderCES"/>
          <p:cNvPicPr/>
          <p:nvPr/>
        </p:nvPicPr>
        <p:blipFill>
          <a:blip r:embed="rId2"/>
          <a:stretch>
            <a:fillRect/>
          </a:stretch>
        </p:blipFill>
        <p:spPr>
          <a:xfrm>
            <a:off x="3350230" y="3551948"/>
            <a:ext cx="5184576" cy="1715955"/>
          </a:xfrm>
          <a:prstGeom prst="rect">
            <a:avLst/>
          </a:prstGeom>
        </p:spPr>
      </p:pic>
      <p:sp>
        <p:nvSpPr>
          <p:cNvPr id="5" name="矩形 4"/>
          <p:cNvSpPr/>
          <p:nvPr/>
        </p:nvSpPr>
        <p:spPr>
          <a:xfrm>
            <a:off x="5172091" y="5044235"/>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p>
        </p:txBody>
      </p:sp>
      <p:sp>
        <p:nvSpPr>
          <p:cNvPr id="6" name="矩形 5"/>
          <p:cNvSpPr/>
          <p:nvPr/>
        </p:nvSpPr>
        <p:spPr>
          <a:xfrm>
            <a:off x="10902158" y="1949555"/>
            <a:ext cx="803425" cy="461665"/>
          </a:xfrm>
          <a:prstGeom prst="rect">
            <a:avLst/>
          </a:prstGeom>
        </p:spPr>
        <p:txBody>
          <a:bodyPr wrap="none">
            <a:spAutoFit/>
          </a:bodyPr>
          <a:lstStyle/>
          <a:p>
            <a:r>
              <a:rPr lang="zh-CN" altLang="zh-CN" sz="2400">
                <a:cs typeface="Times New Roman" panose="02020603050405020304" pitchFamily="18" charset="0"/>
              </a:rPr>
              <a:t>增加</a:t>
            </a:r>
            <a:endParaRPr lang="zh-CN" altLang="en-US"/>
          </a:p>
        </p:txBody>
      </p:sp>
      <p:sp>
        <p:nvSpPr>
          <p:cNvPr id="8" name="矩形 7"/>
          <p:cNvSpPr/>
          <p:nvPr/>
        </p:nvSpPr>
        <p:spPr>
          <a:xfrm>
            <a:off x="8102970" y="2463640"/>
            <a:ext cx="803425" cy="461665"/>
          </a:xfrm>
          <a:prstGeom prst="rect">
            <a:avLst/>
          </a:prstGeom>
        </p:spPr>
        <p:txBody>
          <a:bodyPr wrap="none">
            <a:spAutoFit/>
          </a:bodyPr>
          <a:lstStyle/>
          <a:p>
            <a:r>
              <a:rPr lang="zh-CN" altLang="zh-CN" sz="2400">
                <a:cs typeface="Times New Roman" panose="02020603050405020304" pitchFamily="18" charset="0"/>
              </a:rPr>
              <a:t>做功</a:t>
            </a:r>
            <a:endParaRPr lang="zh-CN" altLang="en-US"/>
          </a:p>
        </p:txBody>
      </p:sp>
      <p:sp>
        <p:nvSpPr>
          <p:cNvPr id="9" name="内容占位符 1"/>
          <p:cNvSpPr txBox="1"/>
          <p:nvPr/>
        </p:nvSpPr>
        <p:spPr bwMode="auto">
          <a:xfrm>
            <a:off x="360854" y="55391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返回舱在穿越大气层时，返回舱和大气摩擦生热，使返回舱表面的温度升高，其表面内能增加，这是通过做功的方式来改变物体的内能</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866669" y="908720"/>
            <a:ext cx="3884241" cy="3687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308324"/>
          </a:xfrm>
        </p:spPr>
        <p:txBody>
          <a:bodyPr/>
          <a:lstStyle/>
          <a:p>
            <a:pPr hangingPunct="0"/>
            <a:r>
              <a:rPr lang="en-US" altLang="zh-CN"/>
              <a:t>13.</a:t>
            </a:r>
            <a:r>
              <a:rPr lang="zh-CN" altLang="zh-CN"/>
              <a:t>将质量相同的甲、乙、丙三块金属放入同一杯水中加热至沸腾一段时间后，同时取出立即放到上表面平整的蜡块上，经过一定时间后，蜡块形状基本不再变化时的情形如图所示</a:t>
            </a:r>
            <a:r>
              <a:rPr lang="en-US" altLang="zh-CN"/>
              <a:t>.</a:t>
            </a:r>
            <a:r>
              <a:rPr lang="zh-CN" altLang="zh-CN"/>
              <a:t>则这段时间内，蜡块的内能</a:t>
            </a:r>
            <a:r>
              <a:rPr lang="zh-CN" altLang="zh-CN" u="sng"/>
              <a:t>　　　　</a:t>
            </a:r>
            <a:r>
              <a:rPr lang="zh-CN" altLang="zh-CN"/>
              <a:t>（填</a:t>
            </a:r>
            <a:r>
              <a:rPr lang="en-US" altLang="zh-CN">
                <a:latin typeface="+mn-ea"/>
              </a:rPr>
              <a:t>“</a:t>
            </a:r>
            <a:r>
              <a:rPr lang="zh-CN" altLang="zh-CN"/>
              <a:t>增加</a:t>
            </a:r>
            <a:r>
              <a:rPr lang="en-US" altLang="zh-CN">
                <a:latin typeface="+mn-ea"/>
              </a:rPr>
              <a:t>”“</a:t>
            </a:r>
            <a:r>
              <a:rPr lang="zh-CN" altLang="zh-CN"/>
              <a:t>减少</a:t>
            </a:r>
            <a:r>
              <a:rPr lang="en-US" altLang="zh-CN">
                <a:latin typeface="+mn-ea"/>
              </a:rPr>
              <a:t>”</a:t>
            </a:r>
            <a:r>
              <a:rPr lang="zh-CN" altLang="zh-CN"/>
              <a:t>或</a:t>
            </a:r>
            <a:r>
              <a:rPr lang="en-US" altLang="zh-CN">
                <a:latin typeface="+mn-ea"/>
              </a:rPr>
              <a:t>“</a:t>
            </a:r>
            <a:r>
              <a:rPr lang="zh-CN" altLang="zh-CN"/>
              <a:t>不变</a:t>
            </a:r>
            <a:r>
              <a:rPr lang="en-US" altLang="zh-CN">
                <a:latin typeface="+mn-ea"/>
              </a:rPr>
              <a:t>”</a:t>
            </a:r>
            <a:r>
              <a:rPr lang="zh-CN" altLang="zh-CN"/>
              <a:t>），三块金属中放出热量最多的是</a:t>
            </a:r>
            <a:r>
              <a:rPr lang="zh-CN" altLang="zh-CN" u="sng"/>
              <a:t>　　　</a:t>
            </a:r>
            <a:r>
              <a:rPr lang="zh-CN" altLang="zh-CN"/>
              <a:t>，比热容最小的是</a:t>
            </a:r>
            <a:r>
              <a:rPr lang="zh-CN" altLang="zh-CN" u="sng"/>
              <a:t>　　</a:t>
            </a:r>
            <a:r>
              <a:rPr lang="en-US" altLang="zh-CN"/>
              <a:t>.</a:t>
            </a:r>
            <a:endParaRPr lang="zh-CN" altLang="zh-CN"/>
          </a:p>
        </p:txBody>
      </p:sp>
      <p:pic>
        <p:nvPicPr>
          <p:cNvPr id="3" name="tr27.jpg" descr="id:2147487536;FounderCES"/>
          <p:cNvPicPr/>
          <p:nvPr/>
        </p:nvPicPr>
        <p:blipFill>
          <a:blip r:embed="rId2"/>
          <a:stretch>
            <a:fillRect/>
          </a:stretch>
        </p:blipFill>
        <p:spPr>
          <a:xfrm>
            <a:off x="4439507" y="3855789"/>
            <a:ext cx="3822588" cy="1347007"/>
          </a:xfrm>
          <a:prstGeom prst="rect">
            <a:avLst/>
          </a:prstGeom>
        </p:spPr>
      </p:pic>
      <p:sp>
        <p:nvSpPr>
          <p:cNvPr id="4" name="矩形 3"/>
          <p:cNvSpPr/>
          <p:nvPr/>
        </p:nvSpPr>
        <p:spPr>
          <a:xfrm>
            <a:off x="5375126" y="516407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
        <p:nvSpPr>
          <p:cNvPr id="6" name="矩形 5"/>
          <p:cNvSpPr/>
          <p:nvPr/>
        </p:nvSpPr>
        <p:spPr>
          <a:xfrm>
            <a:off x="6443909" y="2588375"/>
            <a:ext cx="803425" cy="461665"/>
          </a:xfrm>
          <a:prstGeom prst="rect">
            <a:avLst/>
          </a:prstGeom>
        </p:spPr>
        <p:txBody>
          <a:bodyPr wrap="none">
            <a:spAutoFit/>
          </a:bodyPr>
          <a:lstStyle/>
          <a:p>
            <a:r>
              <a:rPr lang="zh-CN" altLang="zh-CN" sz="2400">
                <a:cs typeface="Times New Roman" panose="02020603050405020304" pitchFamily="18" charset="0"/>
              </a:rPr>
              <a:t>增加</a:t>
            </a:r>
            <a:endParaRPr lang="zh-CN" altLang="en-US"/>
          </a:p>
        </p:txBody>
      </p:sp>
      <p:sp>
        <p:nvSpPr>
          <p:cNvPr id="8" name="矩形 7"/>
          <p:cNvSpPr/>
          <p:nvPr/>
        </p:nvSpPr>
        <p:spPr>
          <a:xfrm>
            <a:off x="5856755" y="3143873"/>
            <a:ext cx="494046" cy="461665"/>
          </a:xfrm>
          <a:prstGeom prst="rect">
            <a:avLst/>
          </a:prstGeom>
        </p:spPr>
        <p:txBody>
          <a:bodyPr wrap="none">
            <a:spAutoFit/>
          </a:bodyPr>
          <a:lstStyle/>
          <a:p>
            <a:r>
              <a:rPr lang="zh-CN" altLang="zh-CN" sz="2400">
                <a:cs typeface="Times New Roman" panose="02020603050405020304" pitchFamily="18" charset="0"/>
              </a:rPr>
              <a:t>丙</a:t>
            </a:r>
            <a:endParaRPr lang="zh-CN" altLang="en-US"/>
          </a:p>
        </p:txBody>
      </p:sp>
      <p:sp>
        <p:nvSpPr>
          <p:cNvPr id="10" name="矩形 9"/>
          <p:cNvSpPr/>
          <p:nvPr/>
        </p:nvSpPr>
        <p:spPr>
          <a:xfrm>
            <a:off x="9047534" y="3135246"/>
            <a:ext cx="494046" cy="461665"/>
          </a:xfrm>
          <a:prstGeom prst="rect">
            <a:avLst/>
          </a:prstGeom>
        </p:spPr>
        <p:txBody>
          <a:bodyPr wrap="none">
            <a:spAutoFit/>
          </a:bodyPr>
          <a:lstStyle/>
          <a:p>
            <a:r>
              <a:rPr lang="zh-CN" altLang="zh-CN" sz="2400">
                <a:cs typeface="Times New Roman" panose="02020603050405020304" pitchFamily="18" charset="0"/>
              </a:rPr>
              <a:t>甲</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将三块在沸水中被加热过的金属放在蜡块上，蜡块会吸收热量，温度升高，故其内能会增加；金属块丙下方的蜡块熔化得多，说明金属块丙放出的热量多；甲、乙、丙的初温、末温都是相等的，温度变化值就是相同的，因为甲、乙、丙三个金属块的质量、温度的变化值是相等的，根据蜡块的熔化情况及公式</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）可知，金属块甲放出的热量少，金属块丙放出的热量多，所以金属块甲的比热容最小，金属块丙的比热容最大</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r27.jpg" descr="id:2147487536;FounderCES"/>
          <p:cNvPicPr/>
          <p:nvPr/>
        </p:nvPicPr>
        <p:blipFill>
          <a:blip r:embed="rId2"/>
          <a:stretch>
            <a:fillRect/>
          </a:stretch>
        </p:blipFill>
        <p:spPr>
          <a:xfrm>
            <a:off x="4583038" y="4221088"/>
            <a:ext cx="3778920" cy="1331619"/>
          </a:xfrm>
          <a:prstGeom prst="rect">
            <a:avLst/>
          </a:prstGeom>
        </p:spPr>
      </p:pic>
      <p:sp>
        <p:nvSpPr>
          <p:cNvPr id="5" name="矩形 4"/>
          <p:cNvSpPr/>
          <p:nvPr/>
        </p:nvSpPr>
        <p:spPr>
          <a:xfrm>
            <a:off x="5610724" y="549228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上海嘉定区期末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）南翔小笼馒头制作技艺是国家级非物质文化遗产之一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刚出锅的小笼馒头香气特别浓，这是因为温度越高，分子的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运动越剧烈，小笼馒头由生到熟，主要是通过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热传递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）的方式改变内能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8.jpg" descr="id:2147487543;FounderCES"/>
          <p:cNvPicPr/>
          <p:nvPr/>
        </p:nvPicPr>
        <p:blipFill>
          <a:blip r:embed="rId2"/>
          <a:stretch>
            <a:fillRect/>
          </a:stretch>
        </p:blipFill>
        <p:spPr>
          <a:xfrm>
            <a:off x="4799062" y="2708920"/>
            <a:ext cx="2664296" cy="1760489"/>
          </a:xfrm>
          <a:prstGeom prst="rect">
            <a:avLst/>
          </a:prstGeom>
        </p:spPr>
      </p:pic>
      <p:sp>
        <p:nvSpPr>
          <p:cNvPr id="4" name="矩形 3"/>
          <p:cNvSpPr/>
          <p:nvPr/>
        </p:nvSpPr>
        <p:spPr>
          <a:xfrm>
            <a:off x="5460403" y="4370913"/>
            <a:ext cx="1723549" cy="646331"/>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p>
        </p:txBody>
      </p:sp>
      <p:sp>
        <p:nvSpPr>
          <p:cNvPr id="6" name="矩形 5"/>
          <p:cNvSpPr/>
          <p:nvPr/>
        </p:nvSpPr>
        <p:spPr>
          <a:xfrm>
            <a:off x="8505974" y="1358020"/>
            <a:ext cx="2040943" cy="461665"/>
          </a:xfrm>
          <a:prstGeom prst="rect">
            <a:avLst/>
          </a:prstGeom>
        </p:spPr>
        <p:txBody>
          <a:bodyPr wrap="none">
            <a:spAutoFit/>
          </a:bodyPr>
          <a:lstStyle/>
          <a:p>
            <a:r>
              <a:rPr lang="zh-CN" altLang="zh-CN" sz="2400">
                <a:cs typeface="Times New Roman" panose="02020603050405020304" pitchFamily="18" charset="0"/>
              </a:rPr>
              <a:t>无规则（</a:t>
            </a:r>
            <a:r>
              <a:rPr lang="zh-CN" altLang="zh-CN" sz="2400">
                <a:ea typeface="楷体" panose="02010609060101010101" pitchFamily="49" charset="-122"/>
                <a:cs typeface="Times New Roman" panose="02020603050405020304" pitchFamily="18" charset="0"/>
              </a:rPr>
              <a:t>热</a:t>
            </a:r>
            <a:r>
              <a:rPr lang="zh-CN" altLang="zh-CN" sz="2400">
                <a:cs typeface="Times New Roman" panose="02020603050405020304" pitchFamily="18" charset="0"/>
              </a:rPr>
              <a:t>）</a:t>
            </a:r>
            <a:endParaRPr lang="zh-CN" altLang="en-US"/>
          </a:p>
        </p:txBody>
      </p:sp>
      <p:sp>
        <p:nvSpPr>
          <p:cNvPr id="8" name="矩形 7"/>
          <p:cNvSpPr/>
          <p:nvPr/>
        </p:nvSpPr>
        <p:spPr>
          <a:xfrm>
            <a:off x="5610734" y="1908908"/>
            <a:ext cx="1112805" cy="461665"/>
          </a:xfrm>
          <a:prstGeom prst="rect">
            <a:avLst/>
          </a:prstGeom>
        </p:spPr>
        <p:txBody>
          <a:bodyPr wrap="none">
            <a:spAutoFit/>
          </a:bodyPr>
          <a:lstStyle/>
          <a:p>
            <a:r>
              <a:rPr lang="zh-CN" altLang="zh-CN" sz="2400">
                <a:cs typeface="Times New Roman" panose="02020603050405020304" pitchFamily="18" charset="0"/>
              </a:rPr>
              <a:t>热传递</a:t>
            </a:r>
            <a:endParaRPr lang="zh-CN" altLang="en-US"/>
          </a:p>
        </p:txBody>
      </p:sp>
      <p:sp>
        <p:nvSpPr>
          <p:cNvPr id="9" name="内容占位符 1"/>
          <p:cNvSpPr txBox="1"/>
          <p:nvPr/>
        </p:nvSpPr>
        <p:spPr bwMode="auto">
          <a:xfrm>
            <a:off x="360854" y="48411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刚出锅的小笼馒头香气特别浓，是由于温度越高，分子的无规则（</a:t>
            </a:r>
            <a:r>
              <a:rPr lang="zh-CN" altLang="zh-CN">
                <a:latin typeface="Times New Roman" panose="02020603050405020304" pitchFamily="18" charset="0"/>
                <a:ea typeface="楷体" panose="02010609060101010101" pitchFamily="49" charset="-122"/>
                <a:cs typeface="Times New Roman" panose="02020603050405020304" pitchFamily="18" charset="0"/>
              </a:rPr>
              <a:t>热</a:t>
            </a:r>
            <a:r>
              <a:rPr lang="zh-CN" altLang="zh-CN">
                <a:latin typeface="Times New Roman" panose="02020603050405020304" pitchFamily="18" charset="0"/>
                <a:ea typeface="宋体" panose="02010600030101010101" pitchFamily="2" charset="-122"/>
                <a:cs typeface="Times New Roman" panose="02020603050405020304" pitchFamily="18" charset="0"/>
              </a:rPr>
              <a:t>）运动越剧烈；小笼馒头由生到熟，馒头吸收热量，内能增大，主要是通过热传递的方式改变内能</a:t>
            </a:r>
            <a:r>
              <a:rPr lang="en-US"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在四川邛崃窑遗址中出土了一种唐朝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省油灯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这种省油灯的灯盏是铜质的，在灯盏下增加了一层夹层，又叫夹层灯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夹层留一小孔，可以从小孔向夹层中加水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灯点燃后，灯盏会通过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的方式使油的内能增加、温度升高、增加耗油量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在夹层中加水，降低油温，达到省油的目的，这是利用水的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较大的特性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926854" y="3293836"/>
            <a:ext cx="1112805" cy="461665"/>
          </a:xfrm>
          <a:prstGeom prst="rect">
            <a:avLst/>
          </a:prstGeom>
        </p:spPr>
        <p:txBody>
          <a:bodyPr wrap="none">
            <a:spAutoFit/>
          </a:bodyPr>
          <a:lstStyle/>
          <a:p>
            <a:r>
              <a:rPr lang="zh-CN" altLang="zh-CN" sz="2400">
                <a:cs typeface="Times New Roman" panose="02020603050405020304" pitchFamily="18" charset="0"/>
              </a:rPr>
              <a:t>热传递</a:t>
            </a:r>
            <a:endParaRPr lang="zh-CN" altLang="en-US"/>
          </a:p>
        </p:txBody>
      </p:sp>
      <p:sp>
        <p:nvSpPr>
          <p:cNvPr id="6" name="矩形 5"/>
          <p:cNvSpPr/>
          <p:nvPr/>
        </p:nvSpPr>
        <p:spPr>
          <a:xfrm>
            <a:off x="7456551" y="3844022"/>
            <a:ext cx="1112805" cy="461665"/>
          </a:xfrm>
          <a:prstGeom prst="rect">
            <a:avLst/>
          </a:prstGeom>
        </p:spPr>
        <p:txBody>
          <a:bodyPr wrap="none">
            <a:spAutoFit/>
          </a:bodyPr>
          <a:lstStyle/>
          <a:p>
            <a:r>
              <a:rPr lang="zh-CN" altLang="zh-CN" sz="2400">
                <a:cs typeface="Times New Roman" panose="02020603050405020304" pitchFamily="18" charset="0"/>
              </a:rPr>
              <a:t>比热容</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6663"/>
            <a:ext cx="11485848" cy="2862322"/>
          </a:xfrm>
        </p:spPr>
        <p:txBody>
          <a:bodyPr/>
          <a:lstStyle/>
          <a:p>
            <a:pPr algn="dist"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卡路里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，是热量的另一个单位，常用于营养计量中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是这样规定的：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卡等于在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个标准大气压下，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卡等于</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若一个中学生参加一次长跑，身体消耗的能量约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，相当于消耗</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卡能量，相当于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水温度降低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4606" y="1881050"/>
            <a:ext cx="878767" cy="461665"/>
          </a:xfrm>
          <a:prstGeom prst="rect">
            <a:avLst/>
          </a:prstGeom>
        </p:spPr>
        <p:txBody>
          <a:bodyPr wrap="none">
            <a:spAutoFit/>
          </a:bodyPr>
          <a:lstStyle/>
          <a:p>
            <a:r>
              <a:rPr lang="en-US" altLang="zh-CN" sz="2400"/>
              <a:t>4.2</a:t>
            </a:r>
            <a:r>
              <a:rPr lang="zh-CN" altLang="zh-CN" sz="2400">
                <a:cs typeface="Times New Roman" panose="02020603050405020304" pitchFamily="18" charset="0"/>
              </a:rPr>
              <a:t>　</a:t>
            </a:r>
            <a:endParaRPr lang="zh-CN" altLang="en-US" sz="2400"/>
          </a:p>
        </p:txBody>
      </p:sp>
      <p:sp>
        <p:nvSpPr>
          <p:cNvPr id="7" name="矩形 6"/>
          <p:cNvSpPr/>
          <p:nvPr/>
        </p:nvSpPr>
        <p:spPr>
          <a:xfrm>
            <a:off x="622598" y="2385030"/>
            <a:ext cx="1058303" cy="461665"/>
          </a:xfrm>
          <a:prstGeom prst="rect">
            <a:avLst/>
          </a:prstGeom>
        </p:spPr>
        <p:txBody>
          <a:bodyPr wrap="none">
            <a:spAutoFit/>
          </a:bodyPr>
          <a:lstStyle/>
          <a:p>
            <a:r>
              <a:rPr lang="en-US" altLang="zh-CN" sz="2400"/>
              <a:t>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6</a:t>
            </a:r>
            <a:endParaRPr lang="zh-CN" altLang="en-US"/>
          </a:p>
        </p:txBody>
      </p:sp>
      <p:sp>
        <p:nvSpPr>
          <p:cNvPr id="9" name="矩形 8"/>
          <p:cNvSpPr/>
          <p:nvPr/>
        </p:nvSpPr>
        <p:spPr>
          <a:xfrm>
            <a:off x="4078982" y="2397607"/>
            <a:ext cx="1058303" cy="461665"/>
          </a:xfrm>
          <a:prstGeom prst="rect">
            <a:avLst/>
          </a:prstGeom>
        </p:spPr>
        <p:txBody>
          <a:bodyPr wrap="none">
            <a:spAutoFit/>
          </a:bodyPr>
          <a:lstStyle/>
          <a:p>
            <a:r>
              <a:rPr lang="en-US" altLang="zh-CN" sz="2400"/>
              <a:t>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3</a:t>
            </a:r>
            <a:endParaRPr lang="zh-CN" altLang="en-US"/>
          </a:p>
        </p:txBody>
      </p:sp>
      <mc:AlternateContent xmlns:mc="http://schemas.openxmlformats.org/markup-compatibility/2006">
        <mc:Choice xmlns:a14="http://schemas.microsoft.com/office/drawing/2010/main" Requires="a14">
          <p:sp>
            <p:nvSpPr>
              <p:cNvPr id="10" name="内容占位符 1"/>
              <p:cNvSpPr txBox="1"/>
              <p:nvPr/>
            </p:nvSpPr>
            <p:spPr bwMode="auto">
              <a:xfrm>
                <a:off x="343711" y="3359543"/>
                <a:ext cx="11485848" cy="328549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的水温度升高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所吸收的热量为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的水温度升高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一个中学生参加一次跑操，身体消耗的能量约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，相当于消耗能量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endParaRPr>
              </a:p>
              <a:p>
                <a:pPr>
                  <a:lnSpc>
                    <a:spcPct val="11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卡</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根据题意可知，水温度降低放出的热量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num>
                      <m:den>
                        <m:r>
                          <a:rPr lang="en-US" altLang="zh-CN" i="1"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𝑐</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Δ</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43711" y="3359543"/>
                <a:ext cx="11485848" cy="3285490"/>
              </a:xfrm>
              <a:prstGeom prst="rect">
                <a:avLst/>
              </a:prstGeom>
              <a:blipFill>
                <a:blip r:embed="rId2"/>
                <a:stretch>
                  <a:fillRect l="-796" r="-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深圳罗湖区模拟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）如图所示为冬天人们常用的热水袋，灌满热水后能够放热较长时间，是利用了水</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较大的特性；用热水袋焐手，是利用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的方式使手的内能增大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若该热水袋内装有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的热水，使用一段时间后水的温度降低了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，则此过程中水放出的热量为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9.jpg" descr="id:2147487557;FounderCES"/>
          <p:cNvPicPr/>
          <p:nvPr/>
        </p:nvPicPr>
        <p:blipFill>
          <a:blip r:embed="rId2"/>
          <a:stretch>
            <a:fillRect/>
          </a:stretch>
        </p:blipFill>
        <p:spPr>
          <a:xfrm>
            <a:off x="10326474" y="3338674"/>
            <a:ext cx="1224136" cy="2054190"/>
          </a:xfrm>
          <a:prstGeom prst="rect">
            <a:avLst/>
          </a:prstGeom>
        </p:spPr>
      </p:pic>
      <p:sp>
        <p:nvSpPr>
          <p:cNvPr id="4" name="矩形 3"/>
          <p:cNvSpPr/>
          <p:nvPr/>
        </p:nvSpPr>
        <p:spPr>
          <a:xfrm>
            <a:off x="10101824" y="53928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17</a:t>
            </a:r>
            <a:r>
              <a:rPr lang="zh-CN" altLang="zh-CN" sz="2400" b="0">
                <a:solidFill>
                  <a:srgbClr val="000000"/>
                </a:solidFill>
                <a:cs typeface="Times New Roman" panose="02020603050405020304" pitchFamily="18" charset="0"/>
              </a:rPr>
              <a:t>题）</a:t>
            </a:r>
          </a:p>
        </p:txBody>
      </p:sp>
      <p:sp>
        <p:nvSpPr>
          <p:cNvPr id="6" name="矩形 5"/>
          <p:cNvSpPr/>
          <p:nvPr/>
        </p:nvSpPr>
        <p:spPr>
          <a:xfrm>
            <a:off x="3862958" y="1368816"/>
            <a:ext cx="1112805" cy="461665"/>
          </a:xfrm>
          <a:prstGeom prst="rect">
            <a:avLst/>
          </a:prstGeom>
        </p:spPr>
        <p:txBody>
          <a:bodyPr wrap="none">
            <a:spAutoFit/>
          </a:bodyPr>
          <a:lstStyle/>
          <a:p>
            <a:r>
              <a:rPr lang="zh-CN" altLang="zh-CN" sz="2400">
                <a:cs typeface="Times New Roman" panose="02020603050405020304" pitchFamily="18" charset="0"/>
              </a:rPr>
              <a:t>比热容</a:t>
            </a:r>
            <a:endParaRPr lang="zh-CN" altLang="en-US"/>
          </a:p>
        </p:txBody>
      </p:sp>
      <p:sp>
        <p:nvSpPr>
          <p:cNvPr id="8" name="矩形 7"/>
          <p:cNvSpPr/>
          <p:nvPr/>
        </p:nvSpPr>
        <p:spPr>
          <a:xfrm>
            <a:off x="9974846" y="1363807"/>
            <a:ext cx="1112805" cy="461665"/>
          </a:xfrm>
          <a:prstGeom prst="rect">
            <a:avLst/>
          </a:prstGeom>
        </p:spPr>
        <p:txBody>
          <a:bodyPr wrap="none">
            <a:spAutoFit/>
          </a:bodyPr>
          <a:lstStyle/>
          <a:p>
            <a:r>
              <a:rPr lang="zh-CN" altLang="zh-CN" sz="2400">
                <a:cs typeface="Times New Roman" panose="02020603050405020304" pitchFamily="18" charset="0"/>
              </a:rPr>
              <a:t>热传递</a:t>
            </a:r>
            <a:endParaRPr lang="zh-CN" altLang="en-US"/>
          </a:p>
        </p:txBody>
      </p:sp>
      <p:sp>
        <p:nvSpPr>
          <p:cNvPr id="10" name="矩形 9"/>
          <p:cNvSpPr/>
          <p:nvPr/>
        </p:nvSpPr>
        <p:spPr>
          <a:xfrm>
            <a:off x="7751390" y="2473641"/>
            <a:ext cx="1443024" cy="461665"/>
          </a:xfrm>
          <a:prstGeom prst="rect">
            <a:avLst/>
          </a:prstGeom>
        </p:spPr>
        <p:txBody>
          <a:bodyPr wrap="none">
            <a:spAutoFit/>
          </a:bodyPr>
          <a:lstStyle/>
          <a:p>
            <a:r>
              <a:rPr lang="en-US" altLang="zh-CN" sz="2400"/>
              <a:t>2.52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endParaRPr lang="zh-CN" altLang="en-US"/>
          </a:p>
        </p:txBody>
      </p:sp>
      <p:sp>
        <p:nvSpPr>
          <p:cNvPr id="5" name="内容占位符 1"/>
          <p:cNvSpPr>
            <a:spLocks noGrp="1"/>
          </p:cNvSpPr>
          <p:nvPr/>
        </p:nvSpPr>
        <p:spPr>
          <a:xfrm>
            <a:off x="360680" y="3435350"/>
            <a:ext cx="9471660" cy="2861310"/>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因为水的比热容大，相同质量的水和其他物质比较，降低相同的温度，水放出的热量多，所以热水袋用水为介质；用热水袋焐手，手从热水袋吸收热量、温度升高、内能增大，是利用热传递的方式使手的内能增大；</a:t>
            </a:r>
            <a:r>
              <a:rPr lang="en-US" altLang="zh-CN" i="1">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latin typeface="Times New Roman" panose="02020603050405020304" pitchFamily="18" charset="0"/>
                <a:ea typeface="宋体" panose="02010600030101010101" pitchFamily="2" charset="-122"/>
                <a:cs typeface="Times New Roman" panose="02020603050405020304" pitchFamily="18" charset="0"/>
              </a:rPr>
              <a:t>水</a:t>
            </a:r>
            <a:r>
              <a:rPr lang="en-US" altLang="zh-CN" i="1">
                <a:latin typeface="Times New Roman" panose="02020603050405020304" pitchFamily="18" charset="0"/>
                <a:ea typeface="宋体" panose="02010600030101010101" pitchFamily="2" charset="-122"/>
                <a:cs typeface="Times New Roman" panose="02020603050405020304" pitchFamily="18" charset="0"/>
              </a:rPr>
              <a:t>m</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3</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r>
              <a:rPr lang="en-US" altLang="zh-CN" i="1">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kg</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1.2 kg</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50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2.52</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Times New Roman" panose="02020603050405020304" pitchFamily="18" charset="0"/>
                <a:ea typeface="宋体" panose="02010600030101010101" pitchFamily="2" charset="-122"/>
                <a:cs typeface="Times New Roman" panose="02020603050405020304" pitchFamily="18" charset="0"/>
              </a:rPr>
              <a:t> J.</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078"/>
            <a:ext cx="8974712" cy="230832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比较不同物质吸热能力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的实验中，用铁夹将温度传感器及分别盛有水和色拉油的两个试管固定在铁架台上，温度传感器的探头部分与试管内的水和色拉油接触良好，两个温度传感器通过数据采集线与计算机相连接，如图所示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026946"/>
            <a:ext cx="114687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）试管中加入的水和色拉油除初温相同外，还应保证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re21.jpg" descr="id:2147487564;FounderCES"/>
          <p:cNvPicPr/>
          <p:nvPr/>
        </p:nvPicPr>
        <p:blipFill>
          <a:blip r:embed="rId2"/>
          <a:stretch>
            <a:fillRect/>
          </a:stretch>
        </p:blipFill>
        <p:spPr>
          <a:xfrm>
            <a:off x="9413059" y="1411716"/>
            <a:ext cx="2082748" cy="2136803"/>
          </a:xfrm>
          <a:prstGeom prst="rect">
            <a:avLst/>
          </a:prstGeom>
        </p:spPr>
      </p:pic>
      <p:sp>
        <p:nvSpPr>
          <p:cNvPr id="5" name="矩形 4"/>
          <p:cNvSpPr/>
          <p:nvPr/>
        </p:nvSpPr>
        <p:spPr>
          <a:xfrm>
            <a:off x="9789754" y="353583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7" name="矩形 6"/>
          <p:cNvSpPr/>
          <p:nvPr/>
        </p:nvSpPr>
        <p:spPr>
          <a:xfrm>
            <a:off x="8080173" y="4110837"/>
            <a:ext cx="803425" cy="461665"/>
          </a:xfrm>
          <a:prstGeom prst="rect">
            <a:avLst/>
          </a:prstGeom>
        </p:spPr>
        <p:txBody>
          <a:bodyPr wrap="none">
            <a:spAutoFit/>
          </a:bodyPr>
          <a:lstStyle/>
          <a:p>
            <a:r>
              <a:rPr lang="zh-CN" altLang="zh-CN" sz="2400">
                <a:cs typeface="Times New Roman" panose="02020603050405020304" pitchFamily="18" charset="0"/>
              </a:rPr>
              <a:t>质量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0854" y="2635141"/>
            <a:ext cx="11485848" cy="2238241"/>
          </a:xfrm>
          <a:prstGeom prst="rect">
            <a:avLst/>
          </a:prstGeom>
        </p:spPr>
        <p:txBody>
          <a:bodyPr wrap="square">
            <a:spAutoFit/>
          </a:bodyPr>
          <a:lstStyle/>
          <a:p>
            <a:pPr algn="just">
              <a:lnSpc>
                <a:spcPct val="150000"/>
              </a:lnSpc>
              <a:spcAft>
                <a:spcPts val="0"/>
              </a:spcAft>
            </a:pP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rgbClr val="00B0F0"/>
                </a:solidFill>
                <a:ea typeface="黑体" panose="02010609060101010101" pitchFamily="49" charset="-122"/>
                <a:cs typeface="Times New Roman" panose="02020603050405020304" pitchFamily="18" charset="0"/>
              </a:rPr>
              <a:t>解析</a:t>
            </a:r>
            <a:r>
              <a:rPr lang="en-US" altLang="zh-CN" sz="2400" b="0">
                <a:solidFill>
                  <a:srgbClr val="00B0F0"/>
                </a:solidFill>
                <a:latin typeface="黑体" panose="02010609060101010101" pitchFamily="49" charset="-122"/>
                <a:cs typeface="Times New Roman" panose="02020603050405020304" pitchFamily="18" charset="0"/>
              </a:rPr>
              <a:t>]</a:t>
            </a:r>
            <a:r>
              <a:rPr lang="zh-CN" altLang="zh-CN" sz="2400" b="0">
                <a:solidFill>
                  <a:schemeClr val="tx1"/>
                </a:solidFill>
                <a:cs typeface="Times New Roman" panose="02020603050405020304" pitchFamily="18" charset="0"/>
              </a:rPr>
              <a:t>扩散现象能在固、液、气体之间发生，说明分子间有间隙，</a:t>
            </a:r>
            <a:r>
              <a:rPr lang="en-US" altLang="zh-CN" sz="2400" b="0">
                <a:solidFill>
                  <a:schemeClr val="tx1"/>
                </a:solidFill>
                <a:cs typeface="Times New Roman" panose="02020603050405020304" pitchFamily="18" charset="0"/>
              </a:rPr>
              <a:t>A</a:t>
            </a:r>
            <a:r>
              <a:rPr lang="zh-CN" altLang="zh-CN" sz="2400" b="0">
                <a:solidFill>
                  <a:schemeClr val="tx1"/>
                </a:solidFill>
                <a:cs typeface="Times New Roman" panose="02020603050405020304" pitchFamily="18" charset="0"/>
              </a:rPr>
              <a:t>错误；弹簧容易压缩，是因为弹簧的特殊结构，与分子引力无关，</a:t>
            </a:r>
            <a:r>
              <a:rPr lang="en-US" altLang="zh-CN" sz="2400" b="0">
                <a:solidFill>
                  <a:schemeClr val="tx1"/>
                </a:solidFill>
                <a:cs typeface="Times New Roman" panose="02020603050405020304" pitchFamily="18" charset="0"/>
              </a:rPr>
              <a:t>B</a:t>
            </a:r>
            <a:r>
              <a:rPr lang="zh-CN" altLang="zh-CN" sz="2400" b="0">
                <a:solidFill>
                  <a:schemeClr val="tx1"/>
                </a:solidFill>
                <a:cs typeface="Times New Roman" panose="02020603050405020304" pitchFamily="18" charset="0"/>
              </a:rPr>
              <a:t>错误；破镜难圆，是因为分子间的距离较大，产生的引力很小，不能说明分子之间存在斥力，</a:t>
            </a:r>
            <a:r>
              <a:rPr lang="en-US" altLang="zh-CN" sz="2400" b="0">
                <a:solidFill>
                  <a:schemeClr val="tx1"/>
                </a:solidFill>
                <a:cs typeface="Times New Roman" panose="02020603050405020304" pitchFamily="18" charset="0"/>
              </a:rPr>
              <a:t>C</a:t>
            </a:r>
            <a:r>
              <a:rPr lang="zh-CN" altLang="zh-CN" sz="2400" b="0">
                <a:solidFill>
                  <a:schemeClr val="tx1"/>
                </a:solidFill>
                <a:cs typeface="Times New Roman" panose="02020603050405020304" pitchFamily="18" charset="0"/>
              </a:rPr>
              <a:t>错误；分子都在不停地做无规则运动，温度越高分子运动得越剧烈，温度越高扩散越快，故</a:t>
            </a:r>
            <a:r>
              <a:rPr lang="en-US" altLang="zh-CN" sz="2400" b="0">
                <a:solidFill>
                  <a:schemeClr val="tx1"/>
                </a:solidFill>
                <a:cs typeface="Times New Roman" panose="02020603050405020304" pitchFamily="18" charset="0"/>
              </a:rPr>
              <a:t>D</a:t>
            </a:r>
            <a:r>
              <a:rPr lang="zh-CN" altLang="zh-CN" sz="2400" b="0">
                <a:solidFill>
                  <a:schemeClr val="tx1"/>
                </a:solidFill>
                <a:cs typeface="Times New Roman" panose="02020603050405020304" pitchFamily="18" charset="0"/>
              </a:rPr>
              <a:t>正确</a:t>
            </a:r>
            <a:r>
              <a:rPr lang="en-US" altLang="zh-CN" sz="2400" b="0">
                <a:solidFill>
                  <a:schemeClr val="tx1"/>
                </a:solidFill>
                <a:latin typeface="宋体" panose="02010600030101010101" pitchFamily="2" charset="-122"/>
                <a:cs typeface="Times New Roman" panose="02020603050405020304" pitchFamily="18" charset="0"/>
              </a:rPr>
              <a:t>.</a:t>
            </a:r>
            <a:endParaRPr lang="zh-CN" altLang="zh-CN" sz="2400" b="0">
              <a:solidFill>
                <a:schemeClr val="tx1"/>
              </a:solidFill>
              <a:cs typeface="Times New Roman" panose="02020603050405020304" pitchFamily="18" charset="0"/>
            </a:endParaRPr>
          </a:p>
        </p:txBody>
      </p:sp>
      <p:sp>
        <p:nvSpPr>
          <p:cNvPr id="2" name="文本框 1"/>
          <p:cNvSpPr txBox="1"/>
          <p:nvPr/>
        </p:nvSpPr>
        <p:spPr>
          <a:xfrm>
            <a:off x="445135" y="1157605"/>
            <a:ext cx="11454130"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扩散现象能在固、液、气体之间发生</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说明分子紧密排列</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弹簧容易压缩</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说明分子之间存在引力</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破镜难圆</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说明分子之间存在斥力</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温度越高扩散越快</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说明温度越高分子热运动越剧烈</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）实验中物质吸热的多少是通过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来反映的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）由于没有直接测量比热容的仪器，因此这个实验是通过观察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的变化来比较比热容的大小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）根据表中数据算出加热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nvGraphicFramePr>
        <p:xfrm>
          <a:off x="550590" y="3138513"/>
          <a:ext cx="7704857" cy="1445071"/>
        </p:xfrm>
        <a:graphic>
          <a:graphicData uri="http://schemas.openxmlformats.org/drawingml/2006/table">
            <a:tbl>
              <a:tblPr firstRow="1" firstCol="1" bandRow="1"/>
              <a:tblGrid>
                <a:gridCol w="1232777">
                  <a:extLst>
                    <a:ext uri="{9D8B030D-6E8A-4147-A177-3AD203B41FA5}">
                      <a16:colId xmlns:a16="http://schemas.microsoft.com/office/drawing/2014/main" val="20000"/>
                    </a:ext>
                  </a:extLst>
                </a:gridCol>
                <a:gridCol w="1232777">
                  <a:extLst>
                    <a:ext uri="{9D8B030D-6E8A-4147-A177-3AD203B41FA5}">
                      <a16:colId xmlns:a16="http://schemas.microsoft.com/office/drawing/2014/main" val="20001"/>
                    </a:ext>
                  </a:extLst>
                </a:gridCol>
                <a:gridCol w="1849166">
                  <a:extLst>
                    <a:ext uri="{9D8B030D-6E8A-4147-A177-3AD203B41FA5}">
                      <a16:colId xmlns:a16="http://schemas.microsoft.com/office/drawing/2014/main" val="20002"/>
                    </a:ext>
                  </a:extLst>
                </a:gridCol>
                <a:gridCol w="2157360">
                  <a:extLst>
                    <a:ext uri="{9D8B030D-6E8A-4147-A177-3AD203B41FA5}">
                      <a16:colId xmlns:a16="http://schemas.microsoft.com/office/drawing/2014/main" val="20003"/>
                    </a:ext>
                  </a:extLst>
                </a:gridCol>
                <a:gridCol w="1232777">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初始温度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末温</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色拉油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8" name="re21.jpg" descr="id:2147487564;FounderCES"/>
          <p:cNvPicPr/>
          <p:nvPr/>
        </p:nvPicPr>
        <p:blipFill>
          <a:blip r:embed="rId2"/>
          <a:stretch>
            <a:fillRect/>
          </a:stretch>
        </p:blipFill>
        <p:spPr>
          <a:xfrm>
            <a:off x="9099362" y="2881616"/>
            <a:ext cx="2175777" cy="2232248"/>
          </a:xfrm>
          <a:prstGeom prst="rect">
            <a:avLst/>
          </a:prstGeom>
        </p:spPr>
      </p:pic>
      <p:sp>
        <p:nvSpPr>
          <p:cNvPr id="12" name="矩形 11"/>
          <p:cNvSpPr/>
          <p:nvPr/>
        </p:nvSpPr>
        <p:spPr>
          <a:xfrm>
            <a:off x="9551590" y="500351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18</a:t>
            </a:r>
            <a:r>
              <a:rPr lang="zh-CN" altLang="zh-CN" sz="2400" b="0">
                <a:solidFill>
                  <a:srgbClr val="000000"/>
                </a:solidFill>
                <a:cs typeface="Times New Roman" panose="02020603050405020304" pitchFamily="18" charset="0"/>
              </a:rPr>
              <a:t>题）</a:t>
            </a:r>
          </a:p>
        </p:txBody>
      </p:sp>
      <p:sp>
        <p:nvSpPr>
          <p:cNvPr id="14" name="矩形 13"/>
          <p:cNvSpPr/>
          <p:nvPr/>
        </p:nvSpPr>
        <p:spPr>
          <a:xfrm>
            <a:off x="5275462" y="829029"/>
            <a:ext cx="1422184" cy="461665"/>
          </a:xfrm>
          <a:prstGeom prst="rect">
            <a:avLst/>
          </a:prstGeom>
        </p:spPr>
        <p:txBody>
          <a:bodyPr wrap="none">
            <a:spAutoFit/>
          </a:bodyPr>
          <a:lstStyle/>
          <a:p>
            <a:r>
              <a:rPr lang="zh-CN" altLang="zh-CN" sz="2400">
                <a:cs typeface="Times New Roman" panose="02020603050405020304" pitchFamily="18" charset="0"/>
              </a:rPr>
              <a:t>加热时间</a:t>
            </a:r>
            <a:endParaRPr lang="zh-CN" altLang="en-US"/>
          </a:p>
        </p:txBody>
      </p:sp>
      <p:sp>
        <p:nvSpPr>
          <p:cNvPr id="16" name="矩形 15"/>
          <p:cNvSpPr/>
          <p:nvPr/>
        </p:nvSpPr>
        <p:spPr>
          <a:xfrm>
            <a:off x="9343334" y="1369859"/>
            <a:ext cx="803425" cy="461665"/>
          </a:xfrm>
          <a:prstGeom prst="rect">
            <a:avLst/>
          </a:prstGeom>
        </p:spPr>
        <p:txBody>
          <a:bodyPr wrap="none">
            <a:spAutoFit/>
          </a:bodyPr>
          <a:lstStyle/>
          <a:p>
            <a:r>
              <a:rPr lang="zh-CN" altLang="zh-CN" sz="2400">
                <a:cs typeface="Times New Roman" panose="02020603050405020304" pitchFamily="18" charset="0"/>
              </a:rPr>
              <a:t>温度</a:t>
            </a:r>
            <a:endParaRPr lang="zh-CN" altLang="en-US"/>
          </a:p>
        </p:txBody>
      </p:sp>
      <p:sp>
        <p:nvSpPr>
          <p:cNvPr id="18" name="矩形 17"/>
          <p:cNvSpPr/>
          <p:nvPr/>
        </p:nvSpPr>
        <p:spPr>
          <a:xfrm>
            <a:off x="7113780" y="2398995"/>
            <a:ext cx="1289135"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2.1</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4</a:t>
            </a:r>
            <a:endParaRPr lang="zh-CN" altLang="zh-CN" sz="900">
              <a:solidFill>
                <a:srgbClr val="000000"/>
              </a:solidFill>
              <a:cs typeface="Times New Roman" panose="02020603050405020304" pitchFamily="18" charset="0"/>
            </a:endParaRPr>
          </a:p>
        </p:txBody>
      </p:sp>
      <p:sp>
        <p:nvSpPr>
          <p:cNvPr id="2" name="内容占位符 1"/>
          <p:cNvSpPr>
            <a:spLocks noGrp="1"/>
          </p:cNvSpPr>
          <p:nvPr/>
        </p:nvSpPr>
        <p:spPr>
          <a:xfrm>
            <a:off x="360680" y="4921250"/>
            <a:ext cx="8296910" cy="1198880"/>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）色拉油的比热容是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用科学计数法表示并精确到小数点后一位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790950" y="4832179"/>
            <a:ext cx="1289135"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1.9</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3</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14196"/>
          </a:xfrm>
        </p:spPr>
        <p:txBody>
          <a:bodyPr/>
          <a:lstStyle/>
          <a:p>
            <a:pPr hangingPunct="0">
              <a:lnSpc>
                <a:spcPct val="130000"/>
              </a:lnSpc>
            </a:pPr>
            <a:r>
              <a:rPr lang="en-US" altLang="zh-CN" sz="1800">
                <a:solidFill>
                  <a:srgbClr val="000000"/>
                </a:solidFill>
                <a:latin typeface="Times New Roman" panose="02020603050405020304" pitchFamily="18" charset="0"/>
                <a:ea typeface="宋体" panose="02010600030101010101" pitchFamily="2" charset="-122"/>
              </a:rPr>
              <a:t>19</a:t>
            </a:r>
            <a:r>
              <a:rPr lang="en-US" altLang="zh-CN" sz="1800">
                <a:solidFill>
                  <a:srgbClr val="000000"/>
                </a:solidFill>
                <a:latin typeface="宋体" panose="02010600030101010101" pitchFamily="2" charset="-122"/>
                <a:cs typeface="Times New Roman" panose="02020603050405020304" pitchFamily="18" charset="0"/>
              </a:rPr>
              <a:t>.                           </a:t>
            </a:r>
            <a:r>
              <a:rPr lang="zh-CN" altLang="zh-CN" sz="1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800">
                <a:solidFill>
                  <a:srgbClr val="000000"/>
                </a:solidFill>
                <a:latin typeface="Times New Roman" panose="02020603050405020304" pitchFamily="18" charset="0"/>
                <a:ea typeface="宋体" panose="02010600030101010101" pitchFamily="2" charset="-122"/>
              </a:rPr>
              <a:t>14</a:t>
            </a:r>
            <a:r>
              <a:rPr lang="zh-CN" altLang="zh-CN" sz="1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1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800"/>
              <a:t>过程开放性探究实验 由于怕饭菜太烫，来不及冷却而影响小明及时吃早餐，妈妈总是很早就起床了</a:t>
            </a:r>
            <a:r>
              <a:rPr lang="en-US" altLang="zh-CN" sz="1800"/>
              <a:t>.</a:t>
            </a:r>
            <a:r>
              <a:rPr lang="zh-CN" altLang="zh-CN" sz="1800"/>
              <a:t>为了让妈妈多睡一会儿，小明就想找到一种让物体快速冷却的方法</a:t>
            </a:r>
            <a:r>
              <a:rPr lang="en-US" altLang="zh-CN" sz="1800"/>
              <a:t>.</a:t>
            </a:r>
            <a:r>
              <a:rPr lang="zh-CN" altLang="zh-CN" sz="1800"/>
              <a:t>为此小明进行了如下的探究</a:t>
            </a:r>
            <a:r>
              <a:rPr lang="en-US" altLang="zh-CN" sz="1800"/>
              <a:t>.</a:t>
            </a:r>
            <a:r>
              <a:rPr lang="zh-CN" altLang="zh-CN" sz="1800"/>
              <a:t>小明注意到妈妈是把饭菜放在空气中冷却的，而厨房中适合用来冷却的另一种物质就是水</a:t>
            </a:r>
            <a:r>
              <a:rPr lang="en-US" altLang="zh-CN" sz="1800"/>
              <a:t>.</a:t>
            </a:r>
            <a:r>
              <a:rPr lang="zh-CN" altLang="zh-CN" sz="1800"/>
              <a:t>水和空气哪个的导热性更好呢？为此小明用两个相同的牛奶瓶，都装入热牛奶，一个放在温度与室温相同的水中，另一个就放在空气中，为了尽量减少其他因素的影响，</a:t>
            </a:r>
            <a:r>
              <a:rPr lang="zh-CN" altLang="zh-CN" sz="1800">
                <a:solidFill>
                  <a:prstClr val="black"/>
                </a:solidFill>
              </a:rPr>
              <a:t>他把两个瓶都用木块垫起来，放在同一个桌面上，如图所示</a:t>
            </a:r>
            <a:r>
              <a:rPr lang="en-US" altLang="zh-CN" sz="1800">
                <a:solidFill>
                  <a:prstClr val="black"/>
                </a:solidFill>
              </a:rPr>
              <a:t>.</a:t>
            </a:r>
            <a:r>
              <a:rPr lang="zh-CN" altLang="zh-CN" sz="1800">
                <a:solidFill>
                  <a:prstClr val="black"/>
                </a:solidFill>
              </a:rPr>
              <a:t>实验时他每隔一定的时间记录一次甲、乙两温度计的示数，得到的数据如表所示</a:t>
            </a:r>
            <a:r>
              <a:rPr lang="en-US" altLang="zh-CN" sz="1800">
                <a:solidFill>
                  <a:prstClr val="black"/>
                </a:solidFill>
              </a:rPr>
              <a:t>.</a:t>
            </a:r>
            <a:endParaRPr lang="zh-CN" altLang="zh-CN" sz="1800"/>
          </a:p>
        </p:txBody>
      </p:sp>
      <p:pic>
        <p:nvPicPr>
          <p:cNvPr id="3" name="n30.jpg" descr="id:2147487614;FounderCES"/>
          <p:cNvPicPr/>
          <p:nvPr/>
        </p:nvPicPr>
        <p:blipFill>
          <a:blip r:embed="rId2"/>
          <a:stretch>
            <a:fillRect/>
          </a:stretch>
        </p:blipFill>
        <p:spPr>
          <a:xfrm>
            <a:off x="399689" y="3276845"/>
            <a:ext cx="3258257" cy="2214196"/>
          </a:xfrm>
          <a:prstGeom prst="rect">
            <a:avLst/>
          </a:prstGeom>
        </p:spPr>
      </p:pic>
      <p:sp>
        <p:nvSpPr>
          <p:cNvPr id="4" name="矩形 3"/>
          <p:cNvSpPr/>
          <p:nvPr/>
        </p:nvSpPr>
        <p:spPr>
          <a:xfrm>
            <a:off x="1153453" y="5491041"/>
            <a:ext cx="1338828" cy="455253"/>
          </a:xfrm>
          <a:prstGeom prst="rect">
            <a:avLst/>
          </a:prstGeom>
        </p:spPr>
        <p:txBody>
          <a:bodyPr wrap="none">
            <a:spAutoFit/>
          </a:bodyPr>
          <a:lstStyle/>
          <a:p>
            <a:pPr algn="just">
              <a:lnSpc>
                <a:spcPct val="150000"/>
              </a:lnSpc>
              <a:spcAft>
                <a:spcPts val="0"/>
              </a:spcAft>
              <a:tabLst>
                <a:tab pos="5941060" algn="l"/>
              </a:tabLst>
            </a:pPr>
            <a:r>
              <a:rPr lang="zh-CN" altLang="zh-CN" sz="1800" b="0">
                <a:solidFill>
                  <a:srgbClr val="000000"/>
                </a:solidFill>
                <a:cs typeface="Times New Roman" panose="02020603050405020304" pitchFamily="18" charset="0"/>
              </a:rPr>
              <a:t>（第</a:t>
            </a:r>
            <a:r>
              <a:rPr lang="en-US" altLang="zh-CN" sz="1800" b="0">
                <a:solidFill>
                  <a:srgbClr val="000000"/>
                </a:solidFill>
                <a:cs typeface="Times New Roman" panose="02020603050405020304" pitchFamily="18" charset="0"/>
              </a:rPr>
              <a:t>19</a:t>
            </a:r>
            <a:r>
              <a:rPr lang="zh-CN" altLang="zh-CN" sz="1800" b="0">
                <a:solidFill>
                  <a:srgbClr val="000000"/>
                </a:solidFill>
                <a:cs typeface="Times New Roman" panose="02020603050405020304" pitchFamily="18" charset="0"/>
              </a:rPr>
              <a:t>题）</a:t>
            </a:r>
          </a:p>
        </p:txBody>
      </p:sp>
      <p:pic>
        <p:nvPicPr>
          <p:cNvPr id="5" name="图片 4"/>
          <p:cNvPicPr>
            <a:picLocks noChangeAspect="1"/>
          </p:cNvPicPr>
          <p:nvPr/>
        </p:nvPicPr>
        <p:blipFill>
          <a:blip r:embed="rId3"/>
          <a:stretch>
            <a:fillRect/>
          </a:stretch>
        </p:blipFill>
        <p:spPr>
          <a:xfrm>
            <a:off x="785870" y="791080"/>
            <a:ext cx="3175238" cy="345311"/>
          </a:xfrm>
          <a:prstGeom prst="rect">
            <a:avLst/>
          </a:prstGeom>
        </p:spPr>
      </p:pic>
      <p:graphicFrame>
        <p:nvGraphicFramePr>
          <p:cNvPr id="6" name="表格 5"/>
          <p:cNvGraphicFramePr>
            <a:graphicFrameLocks noGrp="1"/>
          </p:cNvGraphicFramePr>
          <p:nvPr/>
        </p:nvGraphicFramePr>
        <p:xfrm>
          <a:off x="4013860" y="2960316"/>
          <a:ext cx="7776864" cy="3302508"/>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2377300">
                  <a:extLst>
                    <a:ext uri="{9D8B030D-6E8A-4147-A177-3AD203B41FA5}">
                      <a16:colId xmlns:a16="http://schemas.microsoft.com/office/drawing/2014/main" val="20001"/>
                    </a:ext>
                  </a:extLst>
                </a:gridCol>
                <a:gridCol w="2591252">
                  <a:extLst>
                    <a:ext uri="{9D8B030D-6E8A-4147-A177-3AD203B41FA5}">
                      <a16:colId xmlns:a16="http://schemas.microsoft.com/office/drawing/2014/main" val="20002"/>
                    </a:ext>
                  </a:extLst>
                </a:gridCol>
              </a:tblGrid>
              <a:tr h="0">
                <a:tc>
                  <a:txBody>
                    <a:bodyPr/>
                    <a:lstStyle/>
                    <a:p>
                      <a:pPr algn="ctr" hangingPunct="0">
                        <a:lnSpc>
                          <a:spcPct val="120000"/>
                        </a:lnSpc>
                        <a:spcAft>
                          <a:spcPts val="0"/>
                        </a:spcAft>
                        <a:tabLst>
                          <a:tab pos="5941060" algn="l"/>
                        </a:tabLst>
                      </a:pPr>
                      <a:r>
                        <a:rPr lang="zh-CN" sz="1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1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1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甲的示数</a:t>
                      </a:r>
                      <a:r>
                        <a:rPr lang="en-US" sz="1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1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乙的示数</a:t>
                      </a:r>
                      <a:r>
                        <a:rPr lang="en-US" sz="1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58</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5595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）对甲、乙两个瓶中的牛奶，小明要控制它们哪些量相同？</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a:t>
            </a:r>
          </a:p>
          <a:p>
            <a:pPr hangingPunct="0">
              <a:spcAft>
                <a:spcPts val="0"/>
              </a:spcAft>
              <a:tabLst>
                <a:tab pos="5941060"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n30.jpg" descr="id:2147487614;FounderCES"/>
          <p:cNvPicPr/>
          <p:nvPr/>
        </p:nvPicPr>
        <p:blipFill>
          <a:blip r:embed="rId2"/>
          <a:stretch>
            <a:fillRect/>
          </a:stretch>
        </p:blipFill>
        <p:spPr>
          <a:xfrm>
            <a:off x="4583038" y="2086702"/>
            <a:ext cx="3258257" cy="2214196"/>
          </a:xfrm>
          <a:prstGeom prst="rect">
            <a:avLst/>
          </a:prstGeom>
        </p:spPr>
      </p:pic>
      <p:sp>
        <p:nvSpPr>
          <p:cNvPr id="5" name="矩形 4"/>
          <p:cNvSpPr/>
          <p:nvPr/>
        </p:nvSpPr>
        <p:spPr>
          <a:xfrm>
            <a:off x="5447134" y="4295189"/>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sp>
        <p:nvSpPr>
          <p:cNvPr id="8" name="矩形 7"/>
          <p:cNvSpPr/>
          <p:nvPr/>
        </p:nvSpPr>
        <p:spPr>
          <a:xfrm>
            <a:off x="8822889" y="529574"/>
            <a:ext cx="2969083"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牛奶的质量、牛奶的</a:t>
            </a:r>
            <a:endParaRPr lang="zh-CN" altLang="zh-CN" sz="900">
              <a:solidFill>
                <a:srgbClr val="000000"/>
              </a:solidFill>
              <a:cs typeface="Times New Roman" panose="02020603050405020304" pitchFamily="18" charset="0"/>
            </a:endParaRPr>
          </a:p>
        </p:txBody>
      </p:sp>
      <p:sp>
        <p:nvSpPr>
          <p:cNvPr id="10" name="矩形 9"/>
          <p:cNvSpPr/>
          <p:nvPr/>
        </p:nvSpPr>
        <p:spPr>
          <a:xfrm>
            <a:off x="388990" y="1215739"/>
            <a:ext cx="803425" cy="461665"/>
          </a:xfrm>
          <a:prstGeom prst="rect">
            <a:avLst/>
          </a:prstGeom>
        </p:spPr>
        <p:txBody>
          <a:bodyPr wrap="none">
            <a:spAutoFit/>
          </a:bodyPr>
          <a:lstStyle/>
          <a:p>
            <a:r>
              <a:rPr lang="zh-CN" altLang="zh-CN" sz="2400">
                <a:cs typeface="Times New Roman" panose="02020603050405020304" pitchFamily="18" charset="0"/>
              </a:rPr>
              <a:t>初温</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）小明通过实验，得到的正确结论是什么？</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a:t>
            </a:r>
          </a:p>
          <a:p>
            <a:pPr hangingPunct="0">
              <a:spcAft>
                <a:spcPts val="0"/>
              </a:spcAft>
              <a:tabLst>
                <a:tab pos="594106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644895" y="697596"/>
            <a:ext cx="5201808" cy="576248"/>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放在水中冷却比在空气中冷却效果要</a:t>
            </a:r>
            <a:endParaRPr lang="zh-CN" altLang="zh-CN" sz="900">
              <a:solidFill>
                <a:srgbClr val="000000"/>
              </a:solidFill>
              <a:cs typeface="Times New Roman" panose="02020603050405020304" pitchFamily="18" charset="0"/>
            </a:endParaRPr>
          </a:p>
        </p:txBody>
      </p:sp>
      <p:sp>
        <p:nvSpPr>
          <p:cNvPr id="8" name="矩形 7"/>
          <p:cNvSpPr/>
          <p:nvPr/>
        </p:nvSpPr>
        <p:spPr>
          <a:xfrm>
            <a:off x="378437" y="1358352"/>
            <a:ext cx="4825360" cy="461665"/>
          </a:xfrm>
          <a:prstGeom prst="rect">
            <a:avLst/>
          </a:prstGeom>
        </p:spPr>
        <p:txBody>
          <a:bodyPr wrap="none">
            <a:spAutoFit/>
          </a:bodyPr>
          <a:lstStyle/>
          <a:p>
            <a:r>
              <a:rPr lang="zh-CN" altLang="zh-CN" sz="2400">
                <a:cs typeface="Times New Roman" panose="02020603050405020304" pitchFamily="18" charset="0"/>
              </a:rPr>
              <a:t>好（</a:t>
            </a:r>
            <a:r>
              <a:rPr lang="zh-CN" altLang="zh-CN" sz="2400">
                <a:ea typeface="楷体" panose="02010609060101010101" pitchFamily="49" charset="-122"/>
                <a:cs typeface="Times New Roman" panose="02020603050405020304" pitchFamily="18" charset="0"/>
              </a:rPr>
              <a:t>或水传递热的本领比空气好</a:t>
            </a:r>
            <a:r>
              <a:rPr lang="zh-CN" altLang="zh-CN" sz="2400">
                <a:cs typeface="Times New Roman" panose="02020603050405020304" pitchFamily="18" charset="0"/>
              </a:rPr>
              <a:t>）</a:t>
            </a:r>
            <a:endParaRPr lang="zh-CN" altLang="en-US"/>
          </a:p>
        </p:txBody>
      </p:sp>
      <p:pic>
        <p:nvPicPr>
          <p:cNvPr id="9" name="n30.jpg" descr="id:2147487614;FounderCES"/>
          <p:cNvPicPr/>
          <p:nvPr/>
        </p:nvPicPr>
        <p:blipFill>
          <a:blip r:embed="rId2"/>
          <a:stretch>
            <a:fillRect/>
          </a:stretch>
        </p:blipFill>
        <p:spPr>
          <a:xfrm>
            <a:off x="478582" y="2132856"/>
            <a:ext cx="3258257" cy="2214196"/>
          </a:xfrm>
          <a:prstGeom prst="rect">
            <a:avLst/>
          </a:prstGeom>
        </p:spPr>
      </p:pic>
      <p:sp>
        <p:nvSpPr>
          <p:cNvPr id="10" name="矩形 9"/>
          <p:cNvSpPr/>
          <p:nvPr/>
        </p:nvSpPr>
        <p:spPr>
          <a:xfrm>
            <a:off x="1133539" y="434705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graphicFrame>
        <p:nvGraphicFramePr>
          <p:cNvPr id="11" name="表格 10"/>
          <p:cNvGraphicFramePr>
            <a:graphicFrameLocks noGrp="1"/>
          </p:cNvGraphicFramePr>
          <p:nvPr/>
        </p:nvGraphicFramePr>
        <p:xfrm>
          <a:off x="3934965" y="1910419"/>
          <a:ext cx="7877371" cy="4101407"/>
        </p:xfrm>
        <a:graphic>
          <a:graphicData uri="http://schemas.openxmlformats.org/drawingml/2006/table">
            <a:tbl>
              <a:tblPr firstRow="1" firstCol="1" bandRow="1"/>
              <a:tblGrid>
                <a:gridCol w="2952329">
                  <a:extLst>
                    <a:ext uri="{9D8B030D-6E8A-4147-A177-3AD203B41FA5}">
                      <a16:colId xmlns:a16="http://schemas.microsoft.com/office/drawing/2014/main" val="20000"/>
                    </a:ext>
                  </a:extLst>
                </a:gridCol>
                <a:gridCol w="2300301">
                  <a:extLst>
                    <a:ext uri="{9D8B030D-6E8A-4147-A177-3AD203B41FA5}">
                      <a16:colId xmlns:a16="http://schemas.microsoft.com/office/drawing/2014/main" val="20001"/>
                    </a:ext>
                  </a:extLst>
                </a:gridCol>
                <a:gridCol w="2624741">
                  <a:extLst>
                    <a:ext uri="{9D8B030D-6E8A-4147-A177-3AD203B41FA5}">
                      <a16:colId xmlns:a16="http://schemas.microsoft.com/office/drawing/2014/main" val="20002"/>
                    </a:ext>
                  </a:extLst>
                </a:gridCol>
              </a:tblGrid>
              <a:tr h="203515">
                <a:tc>
                  <a:txBody>
                    <a:bodyPr/>
                    <a:lstStyle/>
                    <a:p>
                      <a:pPr algn="ctr" hangingPunct="0">
                        <a:lnSpc>
                          <a:spcPct val="11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甲的示数</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乙的示数</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3515">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94992" cy="1551579"/>
          </a:xfrm>
        </p:spPr>
        <p:txBody>
          <a:bodyPr/>
          <a:lstStyle/>
          <a:p>
            <a:pPr hangingPunct="0">
              <a:spcAft>
                <a:spcPts val="0"/>
              </a:spcAft>
              <a:tabLst>
                <a:tab pos="594106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）进一步分析表中甲的示数，小明又发现，在冷却过程中，牛奶冷却的快慢前后并不一致，是越来越</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小明想用</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冷却速度</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用字母</a:t>
            </a:r>
            <a:r>
              <a:rPr lang="en-US" altLang="zh-CN" sz="2200"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）来定量表示冷却的快慢程度，请你给物理量下个定义：</a:t>
            </a:r>
            <a:r>
              <a:rPr lang="en-US" altLang="zh-CN" sz="22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叫作冷却速度</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189522" y="1323883"/>
            <a:ext cx="468398" cy="430887"/>
          </a:xfrm>
          <a:prstGeom prst="rect">
            <a:avLst/>
          </a:prstGeom>
        </p:spPr>
        <p:txBody>
          <a:bodyPr wrap="none">
            <a:spAutoFit/>
          </a:bodyPr>
          <a:lstStyle/>
          <a:p>
            <a:r>
              <a:rPr lang="zh-CN" altLang="zh-CN" sz="2200">
                <a:cs typeface="Times New Roman" panose="02020603050405020304" pitchFamily="18" charset="0"/>
              </a:rPr>
              <a:t>慢</a:t>
            </a:r>
            <a:endParaRPr lang="zh-CN" altLang="en-US" sz="2200"/>
          </a:p>
        </p:txBody>
      </p:sp>
      <p:sp>
        <p:nvSpPr>
          <p:cNvPr id="8" name="矩形 7"/>
          <p:cNvSpPr/>
          <p:nvPr/>
        </p:nvSpPr>
        <p:spPr>
          <a:xfrm>
            <a:off x="3502918" y="1705504"/>
            <a:ext cx="4724370" cy="535916"/>
          </a:xfrm>
          <a:prstGeom prst="rect">
            <a:avLst/>
          </a:prstGeom>
        </p:spPr>
        <p:txBody>
          <a:bodyPr wrap="none">
            <a:spAutoFit/>
          </a:bodyPr>
          <a:lstStyle/>
          <a:p>
            <a:pPr algn="just">
              <a:lnSpc>
                <a:spcPct val="150000"/>
              </a:lnSpc>
              <a:spcAft>
                <a:spcPts val="0"/>
              </a:spcAft>
            </a:pPr>
            <a:r>
              <a:rPr lang="zh-CN" altLang="zh-CN" sz="2200">
                <a:cs typeface="Times New Roman" panose="02020603050405020304" pitchFamily="18" charset="0"/>
              </a:rPr>
              <a:t>物体降低的温度与降温所用时间之比</a:t>
            </a:r>
            <a:endParaRPr lang="zh-CN" altLang="zh-CN" sz="2200">
              <a:solidFill>
                <a:srgbClr val="000000"/>
              </a:solidFill>
              <a:cs typeface="Times New Roman" panose="02020603050405020304" pitchFamily="18" charset="0"/>
            </a:endParaRPr>
          </a:p>
        </p:txBody>
      </p:sp>
      <p:pic>
        <p:nvPicPr>
          <p:cNvPr id="9" name="n30.jpg" descr="id:2147487614;FounderCES"/>
          <p:cNvPicPr/>
          <p:nvPr/>
        </p:nvPicPr>
        <p:blipFill>
          <a:blip r:embed="rId2"/>
          <a:stretch>
            <a:fillRect/>
          </a:stretch>
        </p:blipFill>
        <p:spPr>
          <a:xfrm>
            <a:off x="478582" y="2567069"/>
            <a:ext cx="3258257" cy="2214196"/>
          </a:xfrm>
          <a:prstGeom prst="rect">
            <a:avLst/>
          </a:prstGeom>
        </p:spPr>
      </p:pic>
      <p:sp>
        <p:nvSpPr>
          <p:cNvPr id="10" name="矩形 9"/>
          <p:cNvSpPr/>
          <p:nvPr/>
        </p:nvSpPr>
        <p:spPr>
          <a:xfrm>
            <a:off x="1197659" y="4781265"/>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19</a:t>
            </a:r>
            <a:r>
              <a:rPr lang="zh-CN" altLang="zh-CN" sz="2200" b="0">
                <a:solidFill>
                  <a:srgbClr val="000000"/>
                </a:solidFill>
                <a:cs typeface="Times New Roman" panose="02020603050405020304" pitchFamily="18" charset="0"/>
              </a:rPr>
              <a:t>题）</a:t>
            </a:r>
          </a:p>
        </p:txBody>
      </p:sp>
      <p:graphicFrame>
        <p:nvGraphicFramePr>
          <p:cNvPr id="11" name="表格 10"/>
          <p:cNvGraphicFramePr>
            <a:graphicFrameLocks noGrp="1"/>
          </p:cNvGraphicFramePr>
          <p:nvPr/>
        </p:nvGraphicFramePr>
        <p:xfrm>
          <a:off x="4035472" y="2344633"/>
          <a:ext cx="7776864" cy="3760089"/>
        </p:xfrm>
        <a:graphic>
          <a:graphicData uri="http://schemas.openxmlformats.org/drawingml/2006/table">
            <a:tbl>
              <a:tblPr firstRow="1" firstCol="1" bandRow="1"/>
              <a:tblGrid>
                <a:gridCol w="2779814">
                  <a:extLst>
                    <a:ext uri="{9D8B030D-6E8A-4147-A177-3AD203B41FA5}">
                      <a16:colId xmlns:a16="http://schemas.microsoft.com/office/drawing/2014/main" val="20000"/>
                    </a:ext>
                  </a:extLst>
                </a:gridCol>
                <a:gridCol w="2405798">
                  <a:extLst>
                    <a:ext uri="{9D8B030D-6E8A-4147-A177-3AD203B41FA5}">
                      <a16:colId xmlns:a16="http://schemas.microsoft.com/office/drawing/2014/main" val="20001"/>
                    </a:ext>
                  </a:extLst>
                </a:gridCol>
                <a:gridCol w="2591252">
                  <a:extLst>
                    <a:ext uri="{9D8B030D-6E8A-4147-A177-3AD203B41FA5}">
                      <a16:colId xmlns:a16="http://schemas.microsoft.com/office/drawing/2014/main" val="20002"/>
                    </a:ext>
                  </a:extLst>
                </a:gridCol>
              </a:tblGrid>
              <a:tr h="155774">
                <a:tc>
                  <a:txBody>
                    <a:bodyPr/>
                    <a:lstStyle/>
                    <a:p>
                      <a:pPr algn="ctr" hangingPunct="0">
                        <a:lnSpc>
                          <a:spcPct val="11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甲的示数</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乙的示数</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57242">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）小明又仔细分析了冷却速度变小的原因，认识到这是因为牛奶冷却的快慢还会受到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72230" y="1251176"/>
            <a:ext cx="3897221" cy="576248"/>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外界温度与牛奶温度的差值</a:t>
            </a:r>
            <a:endParaRPr lang="zh-CN" altLang="zh-CN" sz="900">
              <a:solidFill>
                <a:srgbClr val="000000"/>
              </a:solidFill>
              <a:cs typeface="Times New Roman" panose="02020603050405020304" pitchFamily="18" charset="0"/>
            </a:endParaRPr>
          </a:p>
        </p:txBody>
      </p:sp>
      <p:pic>
        <p:nvPicPr>
          <p:cNvPr id="7" name="n30.jpg" descr="id:2147487614;FounderCES"/>
          <p:cNvPicPr/>
          <p:nvPr/>
        </p:nvPicPr>
        <p:blipFill>
          <a:blip r:embed="rId2"/>
          <a:stretch>
            <a:fillRect/>
          </a:stretch>
        </p:blipFill>
        <p:spPr>
          <a:xfrm>
            <a:off x="478582" y="2207029"/>
            <a:ext cx="3258257" cy="2214196"/>
          </a:xfrm>
          <a:prstGeom prst="rect">
            <a:avLst/>
          </a:prstGeom>
        </p:spPr>
      </p:pic>
      <p:sp>
        <p:nvSpPr>
          <p:cNvPr id="8" name="矩形 7"/>
          <p:cNvSpPr/>
          <p:nvPr/>
        </p:nvSpPr>
        <p:spPr>
          <a:xfrm>
            <a:off x="1133539" y="442122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19</a:t>
            </a:r>
            <a:r>
              <a:rPr lang="zh-CN" altLang="zh-CN" sz="2400" b="0">
                <a:solidFill>
                  <a:srgbClr val="000000"/>
                </a:solidFill>
                <a:cs typeface="Times New Roman" panose="02020603050405020304" pitchFamily="18" charset="0"/>
              </a:rPr>
              <a:t>题）</a:t>
            </a:r>
          </a:p>
        </p:txBody>
      </p:sp>
      <p:graphicFrame>
        <p:nvGraphicFramePr>
          <p:cNvPr id="9" name="表格 8"/>
          <p:cNvGraphicFramePr>
            <a:graphicFrameLocks noGrp="1"/>
          </p:cNvGraphicFramePr>
          <p:nvPr/>
        </p:nvGraphicFramePr>
        <p:xfrm>
          <a:off x="4035472" y="1984593"/>
          <a:ext cx="7776864" cy="4036695"/>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2377300">
                  <a:extLst>
                    <a:ext uri="{9D8B030D-6E8A-4147-A177-3AD203B41FA5}">
                      <a16:colId xmlns:a16="http://schemas.microsoft.com/office/drawing/2014/main" val="20001"/>
                    </a:ext>
                  </a:extLst>
                </a:gridCol>
                <a:gridCol w="2591252">
                  <a:extLst>
                    <a:ext uri="{9D8B030D-6E8A-4147-A177-3AD203B41FA5}">
                      <a16:colId xmlns:a16="http://schemas.microsoft.com/office/drawing/2014/main" val="20002"/>
                    </a:ext>
                  </a:extLst>
                </a:gridCol>
              </a:tblGrid>
              <a:tr h="155774">
                <a:tc>
                  <a:txBody>
                    <a:bodyPr/>
                    <a:lstStyle/>
                    <a:p>
                      <a:pPr algn="ctr" hangingPunct="0">
                        <a:lnSpc>
                          <a:spcPct val="12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甲的示数</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乙的示数</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57242">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805494"/>
          </a:xfrm>
        </p:spPr>
        <p:txBody>
          <a:bodyPr/>
          <a:lstStyle/>
          <a:p>
            <a:pPr hangingPunct="0">
              <a:lnSpc>
                <a:spcPct val="130000"/>
              </a:lnSpc>
              <a:spcAft>
                <a:spcPts val="0"/>
              </a:spcAft>
              <a:tabLst>
                <a:tab pos="594106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）中的分析，小明终于找到了一个用水使物体快速冷却的办法，并且举一反三，明白了工业生产中使用流水喷淋法冷却高温物体的好处：</a:t>
            </a:r>
          </a:p>
          <a:p>
            <a:pPr hangingPunct="0">
              <a:lnSpc>
                <a:spcPct val="130000"/>
              </a:lnSpc>
              <a:spcAft>
                <a:spcPts val="0"/>
              </a:spcAft>
              <a:tabLst>
                <a:tab pos="5941060"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941060"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59438" y="1621265"/>
            <a:ext cx="6696744" cy="430887"/>
          </a:xfrm>
          <a:prstGeom prst="rect">
            <a:avLst/>
          </a:prstGeom>
        </p:spPr>
        <p:txBody>
          <a:bodyPr wrap="square">
            <a:spAutoFit/>
          </a:bodyPr>
          <a:lstStyle/>
          <a:p>
            <a:r>
              <a:rPr lang="zh-CN" altLang="zh-CN" sz="2200">
                <a:cs typeface="Times New Roman" panose="02020603050405020304" pitchFamily="18" charset="0"/>
              </a:rPr>
              <a:t>流动的水善于传热（</a:t>
            </a:r>
            <a:r>
              <a:rPr lang="zh-CN" altLang="zh-CN" sz="2200">
                <a:ea typeface="楷体" panose="02010609060101010101" pitchFamily="49" charset="-122"/>
                <a:cs typeface="Times New Roman" panose="02020603050405020304" pitchFamily="18" charset="0"/>
              </a:rPr>
              <a:t>水循环流动能长久地保持低温</a:t>
            </a:r>
            <a:r>
              <a:rPr lang="zh-CN" altLang="zh-CN" sz="2200">
                <a:cs typeface="Times New Roman" panose="02020603050405020304" pitchFamily="18" charset="0"/>
              </a:rPr>
              <a:t>）</a:t>
            </a:r>
            <a:endParaRPr lang="zh-CN" altLang="en-US" sz="2200"/>
          </a:p>
        </p:txBody>
      </p:sp>
      <p:sp>
        <p:nvSpPr>
          <p:cNvPr id="7" name="矩形 6"/>
          <p:cNvSpPr/>
          <p:nvPr/>
        </p:nvSpPr>
        <p:spPr>
          <a:xfrm>
            <a:off x="659438" y="1962303"/>
            <a:ext cx="5008102" cy="535916"/>
          </a:xfrm>
          <a:prstGeom prst="rect">
            <a:avLst/>
          </a:prstGeom>
        </p:spPr>
        <p:txBody>
          <a:bodyPr wrap="none">
            <a:spAutoFit/>
          </a:bodyPr>
          <a:lstStyle/>
          <a:p>
            <a:pPr algn="just">
              <a:lnSpc>
                <a:spcPct val="150000"/>
              </a:lnSpc>
              <a:spcAft>
                <a:spcPts val="0"/>
              </a:spcAft>
            </a:pPr>
            <a:r>
              <a:rPr lang="zh-CN" altLang="zh-CN" sz="2200">
                <a:cs typeface="Times New Roman" panose="02020603050405020304" pitchFamily="18" charset="0"/>
              </a:rPr>
              <a:t>喷淋法能加快水的蒸发，增强吸热效果</a:t>
            </a:r>
            <a:endParaRPr lang="zh-CN" altLang="zh-CN" sz="2200">
              <a:solidFill>
                <a:srgbClr val="000000"/>
              </a:solidFill>
              <a:cs typeface="Times New Roman" panose="02020603050405020304" pitchFamily="18" charset="0"/>
            </a:endParaRPr>
          </a:p>
        </p:txBody>
      </p:sp>
      <p:pic>
        <p:nvPicPr>
          <p:cNvPr id="8" name="n30.jpg" descr="id:2147487614;FounderCES"/>
          <p:cNvPicPr/>
          <p:nvPr/>
        </p:nvPicPr>
        <p:blipFill>
          <a:blip r:embed="rId2"/>
          <a:stretch>
            <a:fillRect/>
          </a:stretch>
        </p:blipFill>
        <p:spPr>
          <a:xfrm>
            <a:off x="478582" y="2783093"/>
            <a:ext cx="3258257" cy="2214196"/>
          </a:xfrm>
          <a:prstGeom prst="rect">
            <a:avLst/>
          </a:prstGeom>
        </p:spPr>
      </p:pic>
      <p:sp>
        <p:nvSpPr>
          <p:cNvPr id="9" name="矩形 8"/>
          <p:cNvSpPr/>
          <p:nvPr/>
        </p:nvSpPr>
        <p:spPr>
          <a:xfrm>
            <a:off x="1197659" y="4997289"/>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19</a:t>
            </a:r>
            <a:r>
              <a:rPr lang="zh-CN" altLang="zh-CN" sz="2200" b="0">
                <a:solidFill>
                  <a:srgbClr val="000000"/>
                </a:solidFill>
                <a:cs typeface="Times New Roman" panose="02020603050405020304" pitchFamily="18" charset="0"/>
              </a:rPr>
              <a:t>题）</a:t>
            </a:r>
          </a:p>
        </p:txBody>
      </p:sp>
      <p:graphicFrame>
        <p:nvGraphicFramePr>
          <p:cNvPr id="11" name="表格 10"/>
          <p:cNvGraphicFramePr>
            <a:graphicFrameLocks noGrp="1"/>
          </p:cNvGraphicFramePr>
          <p:nvPr/>
        </p:nvGraphicFramePr>
        <p:xfrm>
          <a:off x="4016127" y="2557001"/>
          <a:ext cx="7776864" cy="3668972"/>
        </p:xfrm>
        <a:graphic>
          <a:graphicData uri="http://schemas.openxmlformats.org/drawingml/2006/table">
            <a:tbl>
              <a:tblPr firstRow="1" firstCol="1" bandRow="1"/>
              <a:tblGrid>
                <a:gridCol w="2955161">
                  <a:extLst>
                    <a:ext uri="{9D8B030D-6E8A-4147-A177-3AD203B41FA5}">
                      <a16:colId xmlns:a16="http://schemas.microsoft.com/office/drawing/2014/main" val="20000"/>
                    </a:ext>
                  </a:extLst>
                </a:gridCol>
                <a:gridCol w="2230451">
                  <a:extLst>
                    <a:ext uri="{9D8B030D-6E8A-4147-A177-3AD203B41FA5}">
                      <a16:colId xmlns:a16="http://schemas.microsoft.com/office/drawing/2014/main" val="20001"/>
                    </a:ext>
                  </a:extLst>
                </a:gridCol>
                <a:gridCol w="2591252">
                  <a:extLst>
                    <a:ext uri="{9D8B030D-6E8A-4147-A177-3AD203B41FA5}">
                      <a16:colId xmlns:a16="http://schemas.microsoft.com/office/drawing/2014/main" val="20002"/>
                    </a:ext>
                  </a:extLst>
                </a:gridCol>
              </a:tblGrid>
              <a:tr h="155774">
                <a:tc>
                  <a:txBody>
                    <a:bodyPr/>
                    <a:lstStyle/>
                    <a:p>
                      <a:pPr algn="ctr" hangingPunct="0">
                        <a:lnSpc>
                          <a:spcPct val="120000"/>
                        </a:lnSpc>
                        <a:spcAft>
                          <a:spcPts val="0"/>
                        </a:spcAft>
                        <a:tabLst>
                          <a:tab pos="5941060" algn="l"/>
                        </a:tabLst>
                      </a:pPr>
                      <a:r>
                        <a:rPr lang="zh-CN" sz="2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0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2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甲的示数</a:t>
                      </a:r>
                      <a:r>
                        <a:rPr lang="en-US" sz="20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zh-CN" sz="2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乙的示数</a:t>
                      </a:r>
                      <a:r>
                        <a:rPr lang="en-US" sz="20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57242">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5941060"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524315"/>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计算题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合肥长丰三模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）如图所示是焦耳测定热功当量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的实验装置，在与外界很好地隔热的量热器中装有水，当重物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下落时，带动量热器中的叶片转动，叶片克服摩擦力做功使</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水的温度升高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焦耳通过多次实验证明，重物下</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落所做的功总等于</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水和量热器增加的内能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，水的质量</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，重物连续从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高处落下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次，不考虑传给量热器和外界的热量，求此过程中：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N/kg</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10.jpg" descr="id:2147487629;FounderCES"/>
          <p:cNvPicPr/>
          <p:nvPr/>
        </p:nvPicPr>
        <p:blipFill>
          <a:blip r:embed="rId2">
            <a:clrChange>
              <a:clrFrom>
                <a:srgbClr val="FFFFFF"/>
              </a:clrFrom>
              <a:clrTo>
                <a:srgbClr val="FFFFFF">
                  <a:alpha val="0"/>
                </a:srgbClr>
              </a:clrTo>
            </a:clrChange>
          </a:blip>
          <a:stretch>
            <a:fillRect/>
          </a:stretch>
        </p:blipFill>
        <p:spPr>
          <a:xfrm>
            <a:off x="9335565" y="1556792"/>
            <a:ext cx="2664296" cy="1823712"/>
          </a:xfrm>
          <a:prstGeom prst="rect">
            <a:avLst/>
          </a:prstGeom>
        </p:spPr>
      </p:pic>
      <p:sp>
        <p:nvSpPr>
          <p:cNvPr id="4" name="矩形 3"/>
          <p:cNvSpPr/>
          <p:nvPr/>
        </p:nvSpPr>
        <p:spPr>
          <a:xfrm>
            <a:off x="9805939" y="3574670"/>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20</a:t>
            </a:r>
            <a:r>
              <a:rPr lang="zh-CN" altLang="zh-CN" sz="2400" b="0">
                <a:solidFill>
                  <a:srgbClr val="000000"/>
                </a:solidFill>
                <a:cs typeface="Times New Roman" panose="02020603050405020304" pitchFamily="18" charset="0"/>
              </a:rPr>
              <a:t>题）</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）水吸收多少热量；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67101" y="1317963"/>
            <a:ext cx="1417376" cy="576248"/>
          </a:xfrm>
          <a:prstGeom prst="rect">
            <a:avLst/>
          </a:prstGeom>
        </p:spPr>
        <p:txBody>
          <a:bodyPr wrap="none">
            <a:spAutoFit/>
          </a:bodyPr>
          <a:lstStyle/>
          <a:p>
            <a:pPr>
              <a:lnSpc>
                <a:spcPct val="150000"/>
              </a:lnSpc>
            </a:pPr>
            <a:r>
              <a:rPr lang="en-US" altLang="zh-CN" sz="2400"/>
              <a:t>6 720 J</a:t>
            </a:r>
            <a:r>
              <a:rPr lang="zh-CN" altLang="zh-CN" sz="2400">
                <a:cs typeface="Times New Roman" panose="02020603050405020304" pitchFamily="18" charset="0"/>
              </a:rPr>
              <a:t>　</a:t>
            </a:r>
            <a:endParaRPr lang="zh-CN" altLang="en-US"/>
          </a:p>
        </p:txBody>
      </p:sp>
      <p:sp>
        <p:nvSpPr>
          <p:cNvPr id="7" name="内容占位符 1"/>
          <p:cNvSpPr txBox="1"/>
          <p:nvPr/>
        </p:nvSpPr>
        <p:spPr bwMode="auto">
          <a:xfrm>
            <a:off x="360854" y="185165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重物的质量为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高处落下，重力所做的功为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 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连续从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高处落下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次，重物下落所做的功总等于水和量热器增加的内能，则水吸收的热量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6 720 J.</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a:spLocks noGrp="1"/>
          </p:cNvSpPr>
          <p:nvPr/>
        </p:nvSpPr>
        <p:spPr>
          <a:xfrm>
            <a:off x="360854" y="3906263"/>
            <a:ext cx="11485848" cy="579967"/>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）水的温度升高了多少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b="1"/>
          </a:p>
        </p:txBody>
      </p:sp>
      <p:sp>
        <p:nvSpPr>
          <p:cNvPr id="8" name="矩形 7"/>
          <p:cNvSpPr/>
          <p:nvPr/>
        </p:nvSpPr>
        <p:spPr>
          <a:xfrm>
            <a:off x="550590" y="4334722"/>
            <a:ext cx="955711" cy="714747"/>
          </a:xfrm>
          <a:prstGeom prst="rect">
            <a:avLst/>
          </a:prstGeom>
        </p:spPr>
        <p:txBody>
          <a:bodyPr wrap="none">
            <a:spAutoFit/>
          </a:bodyPr>
          <a:lstStyle/>
          <a:p>
            <a:pPr algn="just">
              <a:lnSpc>
                <a:spcPct val="200000"/>
              </a:lnSpc>
              <a:spcAft>
                <a:spcPts val="0"/>
              </a:spcAft>
            </a:pPr>
            <a:r>
              <a:rPr lang="en-US" altLang="zh-CN" sz="2400">
                <a:cs typeface="Times New Roman" panose="02020603050405020304" pitchFamily="18" charset="0"/>
              </a:rPr>
              <a:t>0.4 </a:t>
            </a:r>
            <a:r>
              <a:rPr lang="en-US" altLang="zh-CN" sz="2400">
                <a:latin typeface="宋体" panose="02010600030101010101" pitchFamily="2" charset="-122"/>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内容占位符 1"/>
              <p:cNvSpPr txBox="1"/>
              <p:nvPr/>
            </p:nvSpPr>
            <p:spPr bwMode="auto">
              <a:xfrm>
                <a:off x="381020" y="4849198"/>
                <a:ext cx="11402818" cy="11963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可知，水升高的温度</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i="1"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𝑐</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r>
                          <a:rPr lang="en-US" altLang="zh-CN" i="1"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𝑚</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720</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81020" y="4849198"/>
                <a:ext cx="11402818" cy="1196340"/>
              </a:xfrm>
              <a:prstGeom prst="rect">
                <a:avLst/>
              </a:prstGeom>
              <a:blipFill rotWithShape="1">
                <a:blip r:embed="rId2"/>
                <a:stretch>
                  <a:fillRect t="-28" r="1" b="-3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7174512" cy="1754326"/>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）物理兴趣小组的同学在研究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沙子和水谁的吸热本领大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时，选用了两只完全相同的酒精灯分别给质量都是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的沙子和水加热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他们绘制出沙子与水的温度随加热时间变化的图像如图所示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已知水的比热容是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），请问：</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26.jpg" descr="id:2147487636;FounderCES"/>
          <p:cNvPicPr/>
          <p:nvPr/>
        </p:nvPicPr>
        <p:blipFill>
          <a:blip r:embed="rId2"/>
          <a:stretch>
            <a:fillRect/>
          </a:stretch>
        </p:blipFill>
        <p:spPr>
          <a:xfrm>
            <a:off x="7649464" y="1054387"/>
            <a:ext cx="4083140" cy="2338490"/>
          </a:xfrm>
          <a:prstGeom prst="rect">
            <a:avLst/>
          </a:prstGeom>
        </p:spPr>
      </p:pic>
      <p:sp>
        <p:nvSpPr>
          <p:cNvPr id="4" name="矩形 3"/>
          <p:cNvSpPr/>
          <p:nvPr/>
        </p:nvSpPr>
        <p:spPr>
          <a:xfrm>
            <a:off x="9022720" y="357301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
        <p:nvSpPr>
          <p:cNvPr id="5" name="内容占位符 1"/>
          <p:cNvSpPr txBox="1"/>
          <p:nvPr/>
        </p:nvSpPr>
        <p:spPr bwMode="auto">
          <a:xfrm>
            <a:off x="360854" y="348911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）图甲和图乙中哪个是沙子吸热升温的图像？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360854" y="4110441"/>
            <a:ext cx="803425" cy="461665"/>
          </a:xfrm>
          <a:prstGeom prst="rect">
            <a:avLst/>
          </a:prstGeom>
        </p:spPr>
        <p:txBody>
          <a:bodyPr wrap="none">
            <a:spAutoFit/>
          </a:bodyPr>
          <a:lstStyle/>
          <a:p>
            <a:r>
              <a:rPr lang="zh-CN" altLang="zh-CN" sz="2400">
                <a:cs typeface="Times New Roman" panose="02020603050405020304" pitchFamily="18" charset="0"/>
              </a:rPr>
              <a:t>图甲</a:t>
            </a:r>
            <a:endParaRPr lang="zh-CN" altLang="en-US"/>
          </a:p>
        </p:txBody>
      </p:sp>
      <mc:AlternateContent xmlns:mc="http://schemas.openxmlformats.org/markup-compatibility/2006" xmlns:a14="http://schemas.microsoft.com/office/drawing/2010/main">
        <mc:Choice Requires="a14">
          <p:sp>
            <p:nvSpPr>
              <p:cNvPr id="9" name="内容占位符 1"/>
              <p:cNvSpPr txBox="1"/>
              <p:nvPr/>
            </p:nvSpPr>
            <p:spPr bwMode="auto">
              <a:xfrm>
                <a:off x="332337" y="4500098"/>
                <a:ext cx="11485848" cy="12331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沙子的比热容比水小，当沙子和水的质量以及它们吸收的热量都相同时，由</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可知，沙子升高的温度较多，所以题图甲表示的是沙子吸热升温的过程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32337" y="4500098"/>
                <a:ext cx="11485848" cy="1233158"/>
              </a:xfrm>
              <a:prstGeom prst="rect">
                <a:avLst/>
              </a:prstGeom>
              <a:blipFill rotWithShape="1">
                <a:blip r:embed="rId3"/>
                <a:stretch>
                  <a:fillRect l="-2" t="-40" r="2" b="3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z="2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怀化中考</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）古代人们常用钻木取火，下列情况改变内能方式与其不同的是</a:t>
            </a: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94106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冬天搓手取暖</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小朋友溜滑梯臀部发热</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热鸡蛋放在冷水中冷却</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压缩空气使其内能增大</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kk60.jpg" descr="id:2147487416;FounderCES"/>
          <p:cNvPicPr/>
          <p:nvPr/>
        </p:nvPicPr>
        <p:blipFill>
          <a:blip r:embed="rId2"/>
          <a:stretch>
            <a:fillRect/>
          </a:stretch>
        </p:blipFill>
        <p:spPr>
          <a:xfrm>
            <a:off x="818298" y="2001445"/>
            <a:ext cx="1613364" cy="1492362"/>
          </a:xfrm>
          <a:prstGeom prst="rect">
            <a:avLst/>
          </a:prstGeom>
        </p:spPr>
      </p:pic>
      <p:pic>
        <p:nvPicPr>
          <p:cNvPr id="8" name="kk61.jpg" descr="id:2147487423;FounderCES"/>
          <p:cNvPicPr/>
          <p:nvPr/>
        </p:nvPicPr>
        <p:blipFill>
          <a:blip r:embed="rId3"/>
          <a:stretch>
            <a:fillRect/>
          </a:stretch>
        </p:blipFill>
        <p:spPr>
          <a:xfrm>
            <a:off x="3046166" y="2001445"/>
            <a:ext cx="1129355" cy="1604257"/>
          </a:xfrm>
          <a:prstGeom prst="rect">
            <a:avLst/>
          </a:prstGeom>
        </p:spPr>
      </p:pic>
      <p:pic>
        <p:nvPicPr>
          <p:cNvPr id="9" name="kk62.jpg" descr="id:2147487430;FounderCES"/>
          <p:cNvPicPr/>
          <p:nvPr/>
        </p:nvPicPr>
        <p:blipFill>
          <a:blip r:embed="rId4"/>
          <a:stretch>
            <a:fillRect/>
          </a:stretch>
        </p:blipFill>
        <p:spPr>
          <a:xfrm>
            <a:off x="4903672" y="2165318"/>
            <a:ext cx="1863175" cy="1392177"/>
          </a:xfrm>
          <a:prstGeom prst="rect">
            <a:avLst/>
          </a:prstGeom>
        </p:spPr>
      </p:pic>
      <p:pic>
        <p:nvPicPr>
          <p:cNvPr id="10" name="kk63.jpg" descr="id:2147487437;FounderCES"/>
          <p:cNvPicPr/>
          <p:nvPr/>
        </p:nvPicPr>
        <p:blipFill>
          <a:blip r:embed="rId5"/>
          <a:stretch>
            <a:fillRect/>
          </a:stretch>
        </p:blipFill>
        <p:spPr>
          <a:xfrm>
            <a:off x="7319342" y="2558316"/>
            <a:ext cx="888651" cy="966717"/>
          </a:xfrm>
          <a:prstGeom prst="rect">
            <a:avLst/>
          </a:prstGeom>
        </p:spPr>
      </p:pic>
      <p:pic>
        <p:nvPicPr>
          <p:cNvPr id="11" name="kk64.jpg" descr="id:2147487444;FounderCES"/>
          <p:cNvPicPr/>
          <p:nvPr/>
        </p:nvPicPr>
        <p:blipFill>
          <a:blip r:embed="rId6"/>
          <a:stretch>
            <a:fillRect/>
          </a:stretch>
        </p:blipFill>
        <p:spPr>
          <a:xfrm>
            <a:off x="9119542" y="2032672"/>
            <a:ext cx="546462" cy="1541804"/>
          </a:xfrm>
          <a:prstGeom prst="rect">
            <a:avLst/>
          </a:prstGeom>
        </p:spPr>
      </p:pic>
      <p:sp>
        <p:nvSpPr>
          <p:cNvPr id="13" name="矩形 12"/>
          <p:cNvSpPr/>
          <p:nvPr/>
        </p:nvSpPr>
        <p:spPr>
          <a:xfrm>
            <a:off x="3475018" y="3528311"/>
            <a:ext cx="6626758"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丁</a:t>
            </a:r>
            <a:endParaRPr lang="zh-CN" altLang="en-US" sz="2400" b="0"/>
          </a:p>
        </p:txBody>
      </p:sp>
      <p:sp>
        <p:nvSpPr>
          <p:cNvPr id="15" name="矩形 14"/>
          <p:cNvSpPr/>
          <p:nvPr/>
        </p:nvSpPr>
        <p:spPr>
          <a:xfrm>
            <a:off x="4265599" y="4160686"/>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2</a:t>
            </a:r>
            <a:r>
              <a:rPr lang="zh-CN" altLang="zh-CN" sz="2400" b="0">
                <a:solidFill>
                  <a:srgbClr val="000000"/>
                </a:solidFill>
                <a:cs typeface="Times New Roman" panose="02020603050405020304" pitchFamily="18" charset="0"/>
              </a:rPr>
              <a:t>题）</a:t>
            </a:r>
            <a:endParaRPr lang="zh-CN" altLang="en-US" sz="2400" b="0"/>
          </a:p>
        </p:txBody>
      </p:sp>
      <p:sp>
        <p:nvSpPr>
          <p:cNvPr id="4" name="矩形 3"/>
          <p:cNvSpPr/>
          <p:nvPr/>
        </p:nvSpPr>
        <p:spPr>
          <a:xfrm>
            <a:off x="10816202" y="1421568"/>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时，水吸收了多少热量？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78582" y="4076098"/>
            <a:ext cx="1519968"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4.2</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4</a:t>
            </a:r>
            <a:r>
              <a:rPr lang="en-US" altLang="zh-CN" sz="2400">
                <a:cs typeface="Times New Roman" panose="02020603050405020304" pitchFamily="18" charset="0"/>
              </a:rPr>
              <a:t> J</a:t>
            </a:r>
            <a:endParaRPr lang="zh-CN" altLang="zh-CN" sz="900">
              <a:solidFill>
                <a:srgbClr val="000000"/>
              </a:solidFill>
              <a:cs typeface="Times New Roman" panose="02020603050405020304" pitchFamily="18" charset="0"/>
            </a:endParaRPr>
          </a:p>
        </p:txBody>
      </p:sp>
      <p:sp>
        <p:nvSpPr>
          <p:cNvPr id="7" name="内容占位符 1"/>
          <p:cNvSpPr txBox="1"/>
          <p:nvPr/>
        </p:nvSpPr>
        <p:spPr bwMode="auto">
          <a:xfrm>
            <a:off x="343711" y="4771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内水的温度从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，则在此过程中水</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p>
        </p:txBody>
      </p:sp>
      <p:pic>
        <p:nvPicPr>
          <p:cNvPr id="8" name="w26.jpg" descr="id:2147487636;FounderCES"/>
          <p:cNvPicPr/>
          <p:nvPr/>
        </p:nvPicPr>
        <p:blipFill>
          <a:blip r:embed="rId2"/>
          <a:stretch>
            <a:fillRect/>
          </a:stretch>
        </p:blipFill>
        <p:spPr>
          <a:xfrm>
            <a:off x="3718942" y="1556792"/>
            <a:ext cx="4083140" cy="2338490"/>
          </a:xfrm>
          <a:prstGeom prst="rect">
            <a:avLst/>
          </a:prstGeom>
        </p:spPr>
      </p:pic>
      <p:sp>
        <p:nvSpPr>
          <p:cNvPr id="9" name="矩形 8"/>
          <p:cNvSpPr/>
          <p:nvPr/>
        </p:nvSpPr>
        <p:spPr>
          <a:xfrm>
            <a:off x="5092198" y="4075421"/>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76248"/>
          </a:xfrm>
        </p:spPr>
        <p:txBody>
          <a:bodyPr/>
          <a:lstStyle/>
          <a:p>
            <a:pPr lvl="0"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）沙子的比热容是多大？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86687" y="3875215"/>
            <a:ext cx="3114955" cy="576248"/>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0.91</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3</a:t>
            </a:r>
            <a:r>
              <a:rPr lang="en-US" altLang="zh-CN" sz="2400">
                <a:cs typeface="Times New Roman" panose="02020603050405020304" pitchFamily="18" charset="0"/>
              </a:rPr>
              <a:t> J</a:t>
            </a:r>
            <a:r>
              <a:rPr lang="en-US" altLang="zh-CN" sz="2400" i="1">
                <a:cs typeface="Times New Roman" panose="02020603050405020304" pitchFamily="18" charset="0"/>
              </a:rPr>
              <a:t>/</a:t>
            </a:r>
            <a:r>
              <a:rPr lang="zh-CN" altLang="zh-CN" sz="2400">
                <a:cs typeface="Times New Roman" panose="02020603050405020304" pitchFamily="18" charset="0"/>
              </a:rPr>
              <a:t>（</a:t>
            </a:r>
            <a:r>
              <a:rPr lang="en-US" altLang="zh-CN" sz="2400">
                <a:cs typeface="Times New Roman" panose="02020603050405020304" pitchFamily="18" charset="0"/>
              </a:rPr>
              <a:t>kg</a:t>
            </a:r>
            <a:r>
              <a:rPr lang="en-US" altLang="zh-CN" sz="2400">
                <a:ea typeface="Times New Roman" panose="02020603050405020304" pitchFamily="18" charset="0"/>
                <a:cs typeface="Times New Roman" panose="02020603050405020304" pitchFamily="18" charset="0"/>
              </a:rPr>
              <a:t>·</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内容占位符 1"/>
              <p:cNvSpPr txBox="1"/>
              <p:nvPr/>
            </p:nvSpPr>
            <p:spPr bwMode="auto">
              <a:xfrm>
                <a:off x="318582" y="4475422"/>
                <a:ext cx="11485848" cy="19059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由题意可知，相同的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加热时间内水和沙子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吸收的热量相同，所以加热满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此时沙子的温度变化为</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沙吸</m:t>
                        </m:r>
                      </m:num>
                      <m:den>
                        <m:r>
                          <m:rPr>
                            <m:nor/>
                          </m:rP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沙</m:t>
                        </m:r>
                        <m:r>
                          <m:rPr>
                            <m:nor/>
                          </m:rP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t</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沙</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230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18582" y="4475422"/>
                <a:ext cx="11485848" cy="1905906"/>
              </a:xfrm>
              <a:prstGeom prst="rect">
                <a:avLst/>
              </a:prstGeom>
              <a:blipFill rotWithShape="1">
                <a:blip r:embed="rId2"/>
                <a:stretch>
                  <a:fillRect l="-4" t="-30" r="4" b="-43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w26.jpg" descr="id:2147487636;FounderCES"/>
          <p:cNvPicPr/>
          <p:nvPr/>
        </p:nvPicPr>
        <p:blipFill>
          <a:blip r:embed="rId3"/>
          <a:stretch>
            <a:fillRect/>
          </a:stretch>
        </p:blipFill>
        <p:spPr>
          <a:xfrm>
            <a:off x="4006974" y="1524241"/>
            <a:ext cx="4083140" cy="2338490"/>
          </a:xfrm>
          <a:prstGeom prst="rect">
            <a:avLst/>
          </a:prstGeom>
        </p:spPr>
      </p:pic>
      <p:sp>
        <p:nvSpPr>
          <p:cNvPr id="9" name="矩形 8"/>
          <p:cNvSpPr/>
          <p:nvPr/>
        </p:nvSpPr>
        <p:spPr>
          <a:xfrm>
            <a:off x="5231110" y="393305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21</a:t>
            </a:r>
            <a:r>
              <a:rPr lang="zh-CN" altLang="zh-CN" sz="2400" b="0">
                <a:solidFill>
                  <a:srgbClr val="000000"/>
                </a:solidFill>
                <a:cs typeface="Times New Roman" panose="02020603050405020304" pitchFamily="18" charset="0"/>
              </a:rPr>
              <a:t>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3970318"/>
          </a:xfrm>
        </p:spPr>
        <p:txBody>
          <a:bodyPr/>
          <a:lstStyle/>
          <a:p>
            <a:pPr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钻木取火时，克服摩擦做功，机械能转化为内能，属于通过做功的方式改变物体的内能</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冬天搓手时，克服摩擦做功，机械能转化为内能，属于通过做功的方式改变物体的内能，</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不符合题意；小朋友溜滑梯臀部发热，这是通过做功的方式来改变内能，</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不符合题意；热鸡蛋放在冷水中冷却，是冷水从热鸡蛋吸收热量，使热鸡蛋的内能减小，是通过热传递的方式改变内能的，</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符合题意；将活塞迅速下压，活塞对筒内空气做功，使其内能增大，温度升高，达到硝化棉的燃点，是通过做功的方式改变内能的，</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60.jpg" descr="id:2147487416;FounderCES"/>
          <p:cNvPicPr/>
          <p:nvPr/>
        </p:nvPicPr>
        <p:blipFill>
          <a:blip r:embed="rId2"/>
          <a:stretch>
            <a:fillRect/>
          </a:stretch>
        </p:blipFill>
        <p:spPr>
          <a:xfrm>
            <a:off x="1467621" y="4689651"/>
            <a:ext cx="1323626" cy="1224354"/>
          </a:xfrm>
          <a:prstGeom prst="rect">
            <a:avLst/>
          </a:prstGeom>
        </p:spPr>
      </p:pic>
      <p:pic>
        <p:nvPicPr>
          <p:cNvPr id="6" name="kk61.jpg" descr="id:2147487423;FounderCES"/>
          <p:cNvPicPr/>
          <p:nvPr/>
        </p:nvPicPr>
        <p:blipFill>
          <a:blip r:embed="rId3"/>
          <a:stretch>
            <a:fillRect/>
          </a:stretch>
        </p:blipFill>
        <p:spPr>
          <a:xfrm>
            <a:off x="3738110" y="4634146"/>
            <a:ext cx="926538" cy="1316154"/>
          </a:xfrm>
          <a:prstGeom prst="rect">
            <a:avLst/>
          </a:prstGeom>
        </p:spPr>
      </p:pic>
      <p:pic>
        <p:nvPicPr>
          <p:cNvPr id="7" name="kk62.jpg" descr="id:2147487430;FounderCES"/>
          <p:cNvPicPr/>
          <p:nvPr/>
        </p:nvPicPr>
        <p:blipFill>
          <a:blip r:embed="rId4"/>
          <a:stretch>
            <a:fillRect/>
          </a:stretch>
        </p:blipFill>
        <p:spPr>
          <a:xfrm>
            <a:off x="5551744" y="4664123"/>
            <a:ext cx="1528574" cy="1142161"/>
          </a:xfrm>
          <a:prstGeom prst="rect">
            <a:avLst/>
          </a:prstGeom>
        </p:spPr>
      </p:pic>
      <p:pic>
        <p:nvPicPr>
          <p:cNvPr id="8" name="kk63.jpg" descr="id:2147487437;FounderCES"/>
          <p:cNvPicPr/>
          <p:nvPr/>
        </p:nvPicPr>
        <p:blipFill>
          <a:blip r:embed="rId5"/>
          <a:stretch>
            <a:fillRect/>
          </a:stretch>
        </p:blipFill>
        <p:spPr>
          <a:xfrm>
            <a:off x="7967414" y="5013176"/>
            <a:ext cx="729062" cy="793108"/>
          </a:xfrm>
          <a:prstGeom prst="rect">
            <a:avLst/>
          </a:prstGeom>
        </p:spPr>
      </p:pic>
      <p:pic>
        <p:nvPicPr>
          <p:cNvPr id="9" name="kk64.jpg" descr="id:2147487444;FounderCES"/>
          <p:cNvPicPr/>
          <p:nvPr/>
        </p:nvPicPr>
        <p:blipFill>
          <a:blip r:embed="rId6"/>
          <a:stretch>
            <a:fillRect/>
          </a:stretch>
        </p:blipFill>
        <p:spPr>
          <a:xfrm>
            <a:off x="9767613" y="4541367"/>
            <a:ext cx="448325" cy="1264917"/>
          </a:xfrm>
          <a:prstGeom prst="rect">
            <a:avLst/>
          </a:prstGeom>
        </p:spPr>
      </p:pic>
      <p:sp>
        <p:nvSpPr>
          <p:cNvPr id="10" name="矩形 9"/>
          <p:cNvSpPr/>
          <p:nvPr/>
        </p:nvSpPr>
        <p:spPr>
          <a:xfrm>
            <a:off x="4123089" y="5808025"/>
            <a:ext cx="6626758"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丙</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丁</a:t>
            </a:r>
            <a:endParaRPr lang="zh-CN" altLang="en-US" sz="2400" b="0"/>
          </a:p>
        </p:txBody>
      </p:sp>
      <p:sp>
        <p:nvSpPr>
          <p:cNvPr id="11" name="矩形 10"/>
          <p:cNvSpPr/>
          <p:nvPr/>
        </p:nvSpPr>
        <p:spPr>
          <a:xfrm>
            <a:off x="4913670" y="6237333"/>
            <a:ext cx="1569660"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2</a:t>
            </a:r>
            <a:r>
              <a:rPr lang="zh-CN" altLang="zh-CN" sz="2400" b="0">
                <a:solidFill>
                  <a:srgbClr val="000000"/>
                </a:solidFill>
                <a:cs typeface="Times New Roman" panose="02020603050405020304" pitchFamily="18" charset="0"/>
              </a:rPr>
              <a:t>题）</a:t>
            </a:r>
            <a:endParaRPr lang="zh-CN" altLang="en-US" sz="2400" b="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812925"/>
            <a:ext cx="11763375" cy="3415030"/>
          </a:xfrm>
        </p:spPr>
        <p:txBody>
          <a:bodyPr wrap="square"/>
          <a:lstStyle/>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河北石家庄期末</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）下列关于温度、热量和内能的说法，正确的是（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两只手分别触摸冰和水</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与冰接触的手感觉更冷</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这是因为冰的内能比水的内</a:t>
            </a:r>
            <a:endPar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能小</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热量可以从内能小的物体传递给内能大的物体</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青少年不宜大量食用巧克力</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是因为巧克力含有的热量较多</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因为晶体在熔化过程中温度保持不变</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所以其内能也保持不变</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763782" y="1939969"/>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algn="dist" hangingPunct="0">
              <a:spcAft>
                <a:spcPts val="0"/>
              </a:spcAft>
            </a:pP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u="wavy">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两只手分别触摸冰和水，与冰接触的手感觉更</a:t>
            </a:r>
            <a:r>
              <a:rPr lang="zh-CN" altLang="zh-CN">
                <a:latin typeface="Times New Roman" panose="02020603050405020304" pitchFamily="18" charset="0"/>
                <a:ea typeface="宋体" panose="02010600030101010101" pitchFamily="2" charset="-122"/>
                <a:cs typeface="Times New Roman" panose="02020603050405020304" pitchFamily="18" charset="0"/>
              </a:rPr>
              <a:t>冷，这是因为冰的温度更低，</a:t>
            </a:r>
            <a:r>
              <a:rPr lang="en-US" altLang="zh-CN">
                <a:latin typeface="Times New Roman" panose="02020603050405020304" pitchFamily="18" charset="0"/>
                <a:ea typeface="宋体" panose="02010600030101010101" pitchFamily="2" charset="-122"/>
                <a:cs typeface="Times New Roman" panose="02020603050405020304" pitchFamily="18" charset="0"/>
              </a:rPr>
              <a:t>A</a:t>
            </a:r>
          </a:p>
          <a:p>
            <a:pPr hangingPunct="0">
              <a:spcAft>
                <a:spcPts val="0"/>
              </a:spcAft>
            </a:pP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错误；热量总是从温度高的物体传递给温度低的物体，内能小的物体温度也可能高，所以热量可以从内能小的物体传递给内能大的物体，</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正确；热量是一个过程量，不能说物体</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含有</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热量，青少年不宜大量食用巧克力，是因为在质量相同时巧克力提供的能量更多，容易导致肥胖，</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错误；因为晶体在熔化过程中不断吸收热量，其内能不断增大，</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错误</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箭头左.eps" descr="id:2147487733;FounderCES"/>
          <p:cNvPicPr/>
          <p:nvPr/>
        </p:nvPicPr>
        <p:blipFill>
          <a:blip r:embed="rId2"/>
          <a:stretch>
            <a:fillRect/>
          </a:stretch>
        </p:blipFill>
        <p:spPr>
          <a:xfrm>
            <a:off x="6311230" y="1585639"/>
            <a:ext cx="360040" cy="284169"/>
          </a:xfrm>
          <a:prstGeom prst="rect">
            <a:avLst/>
          </a:prstGeom>
        </p:spPr>
      </p:pic>
      <p:sp>
        <p:nvSpPr>
          <p:cNvPr id="4" name="矩形 3"/>
          <p:cNvSpPr/>
          <p:nvPr/>
        </p:nvSpPr>
        <p:spPr>
          <a:xfrm>
            <a:off x="470433" y="1712403"/>
            <a:ext cx="11376269" cy="113024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影响物体内能大小的因素有质量、温度、状态等</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因为不知道冰和水的质量关系</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所以不能比较它们内能大小 </a:t>
            </a:r>
            <a:endParaRPr lang="zh-CN" altLang="zh-CN" sz="900" b="0">
              <a:solidFill>
                <a:srgbClr val="00AEEF"/>
              </a:solidFill>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83064" y="1322638"/>
            <a:ext cx="11463638" cy="3906562"/>
          </a:xfrm>
          <a:prstGeom prst="rect">
            <a:avLst/>
          </a:prstGeom>
        </p:spPr>
      </p:pic>
      <p:sp>
        <p:nvSpPr>
          <p:cNvPr id="2" name="内容占位符 1"/>
          <p:cNvSpPr>
            <a:spLocks noGrp="1"/>
          </p:cNvSpPr>
          <p:nvPr>
            <p:ph idx="1"/>
          </p:nvPr>
        </p:nvSpPr>
        <p:spPr>
          <a:xfrm>
            <a:off x="360854" y="1322184"/>
            <a:ext cx="11485848" cy="576248"/>
          </a:xfrm>
        </p:spPr>
        <p:txBody>
          <a:bodyPr/>
          <a:lstStyle/>
          <a:p>
            <a:pPr hangingPunct="0">
              <a:spcAft>
                <a:spcPts val="0"/>
              </a:spcAft>
            </a:pPr>
            <a:r>
              <a:rPr lang="en-US"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latin typeface="Times New Roman" panose="02020603050405020304" pitchFamily="18" charset="0"/>
                <a:ea typeface="黑体" panose="02010609060101010101" pitchFamily="49" charset="-122"/>
                <a:cs typeface="Times New Roman" panose="02020603050405020304" pitchFamily="18" charset="0"/>
              </a:rPr>
              <a:t>温度</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黑体" panose="02010609060101010101" pitchFamily="49" charset="-122"/>
                <a:cs typeface="Times New Roman" panose="02020603050405020304" pitchFamily="18" charset="0"/>
              </a:rPr>
              <a:t>热量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黑体" panose="02010609060101010101" pitchFamily="49" charset="-122"/>
                <a:cs typeface="Times New Roman" panose="02020603050405020304" pitchFamily="18" charset="0"/>
              </a:rPr>
              <a:t>内能的关系</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2654620" y="1916832"/>
            <a:ext cx="6881170" cy="3120121"/>
          </a:xfrm>
          <a:prstGeom prst="rect">
            <a:avLst/>
          </a:prstGeom>
        </p:spPr>
      </p:pic>
      <p:pic>
        <p:nvPicPr>
          <p:cNvPr id="7" name="图片 6"/>
          <p:cNvPicPr>
            <a:picLocks noChangeAspect="1"/>
          </p:cNvPicPr>
          <p:nvPr/>
        </p:nvPicPr>
        <p:blipFill>
          <a:blip r:embed="rId4"/>
          <a:stretch>
            <a:fillRect/>
          </a:stretch>
        </p:blipFill>
        <p:spPr>
          <a:xfrm>
            <a:off x="383064" y="1322184"/>
            <a:ext cx="1749116" cy="45242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024"/>
            <a:ext cx="11485848" cy="3346237"/>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如图所示，南极是世界上最冷的地方，常年平均气温是－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，在南极的小企鹅豆豆和丁丁之间发生了一次有趣的对话，其中错误的是（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豆豆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这里太冷了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冰山肯定没有内能了</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冰山也有内能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因为一切物体都具有内能</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冰天雪地的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披着厚羽毛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可以减少热传递</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豆豆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如果实在太冷的话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跺跺脚我们也能热起来</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71.jpg" descr="id:2147487451;FounderCES"/>
          <p:cNvPicPr/>
          <p:nvPr/>
        </p:nvPicPr>
        <p:blipFill>
          <a:blip r:embed="rId2"/>
          <a:stretch>
            <a:fillRect/>
          </a:stretch>
        </p:blipFill>
        <p:spPr>
          <a:xfrm>
            <a:off x="8831510" y="2708736"/>
            <a:ext cx="2691966" cy="1800200"/>
          </a:xfrm>
          <a:prstGeom prst="rect">
            <a:avLst/>
          </a:prstGeom>
        </p:spPr>
      </p:pic>
      <p:sp>
        <p:nvSpPr>
          <p:cNvPr id="4" name="矩形 3"/>
          <p:cNvSpPr/>
          <p:nvPr/>
        </p:nvSpPr>
        <p:spPr>
          <a:xfrm>
            <a:off x="9479582" y="450893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p>
        </p:txBody>
      </p:sp>
      <p:sp>
        <p:nvSpPr>
          <p:cNvPr id="6" name="矩形 5"/>
          <p:cNvSpPr/>
          <p:nvPr/>
        </p:nvSpPr>
        <p:spPr>
          <a:xfrm>
            <a:off x="8183438" y="2175247"/>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5598</Words>
  <Application>Microsoft Office PowerPoint</Application>
  <PresentationFormat>自定义</PresentationFormat>
  <Paragraphs>421</Paragraphs>
  <Slides>41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562</cp:revision>
  <dcterms:created xsi:type="dcterms:W3CDTF">2020-11-06T05:24:00Z</dcterms:created>
  <dcterms:modified xsi:type="dcterms:W3CDTF">2025-09-17T06:24:57Z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814B7CF8981E4A93916476A2D6546B89_12</vt:lpwstr>
  </property>
</Properties>
</file>